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media/image18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852" r:id="rId4"/>
    <p:sldMasterId id="2147483888" r:id="rId5"/>
    <p:sldMasterId id="2147483912" r:id="rId6"/>
    <p:sldMasterId id="2147483924" r:id="rId7"/>
    <p:sldMasterId id="2147483936" r:id="rId8"/>
    <p:sldMasterId id="2147483948" r:id="rId9"/>
    <p:sldMasterId id="2147483960" r:id="rId10"/>
  </p:sldMasterIdLst>
  <p:sldIdLst>
    <p:sldId id="285" r:id="rId11"/>
    <p:sldId id="257" r:id="rId12"/>
    <p:sldId id="260" r:id="rId13"/>
    <p:sldId id="265" r:id="rId14"/>
    <p:sldId id="266" r:id="rId15"/>
    <p:sldId id="623" r:id="rId16"/>
    <p:sldId id="722" r:id="rId17"/>
    <p:sldId id="721" r:id="rId18"/>
    <p:sldId id="289" r:id="rId19"/>
    <p:sldId id="723" r:id="rId20"/>
    <p:sldId id="290" r:id="rId21"/>
    <p:sldId id="291" r:id="rId22"/>
    <p:sldId id="292" r:id="rId23"/>
    <p:sldId id="649" r:id="rId24"/>
    <p:sldId id="294" r:id="rId25"/>
    <p:sldId id="295" r:id="rId26"/>
    <p:sldId id="307" r:id="rId27"/>
    <p:sldId id="298" r:id="rId28"/>
    <p:sldId id="296" r:id="rId29"/>
    <p:sldId id="299" r:id="rId30"/>
    <p:sldId id="308" r:id="rId31"/>
    <p:sldId id="301" r:id="rId32"/>
    <p:sldId id="302" r:id="rId33"/>
    <p:sldId id="650" r:id="rId34"/>
    <p:sldId id="651" r:id="rId35"/>
    <p:sldId id="661" r:id="rId36"/>
    <p:sldId id="286" r:id="rId37"/>
    <p:sldId id="287" r:id="rId38"/>
    <p:sldId id="309" r:id="rId39"/>
    <p:sldId id="622" r:id="rId40"/>
    <p:sldId id="316" r:id="rId41"/>
    <p:sldId id="317" r:id="rId42"/>
    <p:sldId id="662" r:id="rId43"/>
    <p:sldId id="663" r:id="rId44"/>
    <p:sldId id="664" r:id="rId45"/>
    <p:sldId id="665" r:id="rId46"/>
    <p:sldId id="666" r:id="rId47"/>
    <p:sldId id="667" r:id="rId48"/>
    <p:sldId id="653" r:id="rId49"/>
    <p:sldId id="654" r:id="rId50"/>
    <p:sldId id="655" r:id="rId51"/>
    <p:sldId id="656" r:id="rId52"/>
    <p:sldId id="657" r:id="rId53"/>
    <p:sldId id="668" r:id="rId54"/>
    <p:sldId id="669" r:id="rId55"/>
    <p:sldId id="727" r:id="rId56"/>
    <p:sldId id="624" r:id="rId57"/>
    <p:sldId id="726" r:id="rId58"/>
    <p:sldId id="700" r:id="rId59"/>
    <p:sldId id="675" r:id="rId60"/>
    <p:sldId id="327" r:id="rId61"/>
    <p:sldId id="421" r:id="rId62"/>
    <p:sldId id="422" r:id="rId63"/>
    <p:sldId id="423" r:id="rId64"/>
    <p:sldId id="424" r:id="rId65"/>
    <p:sldId id="689" r:id="rId66"/>
    <p:sldId id="427" r:id="rId67"/>
    <p:sldId id="428" r:id="rId68"/>
    <p:sldId id="718" r:id="rId69"/>
    <p:sldId id="719" r:id="rId70"/>
    <p:sldId id="435" r:id="rId71"/>
    <p:sldId id="436" r:id="rId72"/>
    <p:sldId id="437" r:id="rId73"/>
    <p:sldId id="659" r:id="rId74"/>
    <p:sldId id="692" r:id="rId75"/>
    <p:sldId id="440" r:id="rId76"/>
    <p:sldId id="693" r:id="rId77"/>
    <p:sldId id="639" r:id="rId78"/>
    <p:sldId id="694" r:id="rId79"/>
    <p:sldId id="720" r:id="rId80"/>
    <p:sldId id="620" r:id="rId81"/>
    <p:sldId id="560" r:id="rId82"/>
    <p:sldId id="724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648FDFFB-719D-4820-B175-060E5AC11B48}">
          <p14:sldIdLst>
            <p14:sldId id="285"/>
            <p14:sldId id="257"/>
            <p14:sldId id="260"/>
            <p14:sldId id="265"/>
            <p14:sldId id="266"/>
          </p14:sldIdLst>
        </p14:section>
        <p14:section name="Tourism Vision" id="{8A9C93AD-0451-4391-8A10-5A05C7C2C5EC}">
          <p14:sldIdLst>
            <p14:sldId id="623"/>
          </p14:sldIdLst>
        </p14:section>
        <p14:section name="Our Story" id="{E080BADE-649B-4176-9C66-8BC8281BEB12}">
          <p14:sldIdLst>
            <p14:sldId id="722"/>
            <p14:sldId id="721"/>
            <p14:sldId id="289"/>
            <p14:sldId id="723"/>
            <p14:sldId id="290"/>
            <p14:sldId id="291"/>
            <p14:sldId id="292"/>
            <p14:sldId id="649"/>
            <p14:sldId id="294"/>
            <p14:sldId id="295"/>
            <p14:sldId id="307"/>
            <p14:sldId id="298"/>
            <p14:sldId id="296"/>
            <p14:sldId id="299"/>
            <p14:sldId id="308"/>
            <p14:sldId id="301"/>
            <p14:sldId id="302"/>
            <p14:sldId id="650"/>
            <p14:sldId id="651"/>
            <p14:sldId id="661"/>
          </p14:sldIdLst>
        </p14:section>
        <p14:section name="Tourism Vision" id="{1D543CFD-55AF-4EE7-BF34-99434F1EA08C}">
          <p14:sldIdLst>
            <p14:sldId id="286"/>
            <p14:sldId id="287"/>
            <p14:sldId id="309"/>
            <p14:sldId id="622"/>
          </p14:sldIdLst>
        </p14:section>
        <p14:section name="Where we are now" id="{E506AFE3-E230-4C1F-9F69-F6869A078B4D}">
          <p14:sldIdLst>
            <p14:sldId id="316"/>
            <p14:sldId id="317"/>
            <p14:sldId id="662"/>
            <p14:sldId id="663"/>
            <p14:sldId id="664"/>
            <p14:sldId id="665"/>
            <p14:sldId id="666"/>
            <p14:sldId id="667"/>
            <p14:sldId id="653"/>
            <p14:sldId id="654"/>
            <p14:sldId id="655"/>
            <p14:sldId id="656"/>
            <p14:sldId id="657"/>
            <p14:sldId id="668"/>
            <p14:sldId id="669"/>
            <p14:sldId id="727"/>
            <p14:sldId id="624"/>
            <p14:sldId id="726"/>
            <p14:sldId id="700"/>
            <p14:sldId id="675"/>
            <p14:sldId id="327"/>
          </p14:sldIdLst>
        </p14:section>
        <p14:section name="Hotels &amp; Spa" id="{1D90AA62-B07B-4E29-AF40-AF409B5D9169}">
          <p14:sldIdLst>
            <p14:sldId id="421"/>
            <p14:sldId id="422"/>
            <p14:sldId id="423"/>
            <p14:sldId id="424"/>
            <p14:sldId id="689"/>
            <p14:sldId id="427"/>
            <p14:sldId id="428"/>
            <p14:sldId id="718"/>
            <p14:sldId id="719"/>
          </p14:sldIdLst>
        </p14:section>
        <p14:section name="Infrastructure" id="{A8DDEFC9-0334-4721-874D-CD500540890D}">
          <p14:sldIdLst>
            <p14:sldId id="435"/>
            <p14:sldId id="436"/>
            <p14:sldId id="437"/>
            <p14:sldId id="659"/>
            <p14:sldId id="692"/>
            <p14:sldId id="440"/>
            <p14:sldId id="693"/>
            <p14:sldId id="639"/>
            <p14:sldId id="694"/>
            <p14:sldId id="720"/>
            <p14:sldId id="620"/>
          </p14:sldIdLst>
        </p14:section>
        <p14:section name="Thank you" id="{F027CCBA-FF72-4E0A-BBEC-5AC6A8CA71A8}">
          <p14:sldIdLst>
            <p14:sldId id="560"/>
            <p14:sldId id="7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28">
          <p15:clr>
            <a:srgbClr val="A4A3A4"/>
          </p15:clr>
        </p15:guide>
        <p15:guide id="2" orient="horz" pos="2515">
          <p15:clr>
            <a:srgbClr val="A4A3A4"/>
          </p15:clr>
        </p15:guide>
        <p15:guide id="3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587"/>
    <a:srgbClr val="AB1B9A"/>
    <a:srgbClr val="21A0FF"/>
    <a:srgbClr val="F5F5F5"/>
    <a:srgbClr val="FECEF4"/>
    <a:srgbClr val="8A046D"/>
    <a:srgbClr val="045AB8"/>
    <a:srgbClr val="3C98FB"/>
    <a:srgbClr val="6CB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44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1530" y="72"/>
      </p:cViewPr>
      <p:guideLst>
        <p:guide orient="horz" pos="2628"/>
        <p:guide orient="horz" pos="2515"/>
        <p:guide pos="5759"/>
      </p:guideLst>
    </p:cSldViewPr>
  </p:slideViewPr>
  <p:outlineViewPr>
    <p:cViewPr>
      <p:scale>
        <a:sx n="33" d="100"/>
        <a:sy n="33" d="100"/>
      </p:scale>
      <p:origin x="0" y="10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81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793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610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487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289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349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103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668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45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759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804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3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440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88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5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05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02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45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65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75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08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5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2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82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5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55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88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76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65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12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20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12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2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85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7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79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0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11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7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74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71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97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89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2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87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41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84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55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92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09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66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392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57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37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5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621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55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12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03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08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72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3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39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3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50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6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064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799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5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73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95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12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654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518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20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3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33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39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43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178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832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23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659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707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030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6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7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074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127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454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076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599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113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390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065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3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27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790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019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552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103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83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875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012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862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390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19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3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1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3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0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0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9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0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7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E86D-DB8F-4C5D-BE75-32929DD95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4F02-63C4-4E39-8058-F20CAC9C9B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9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10" Type="http://schemas.openxmlformats.org/officeDocument/2006/relationships/image" Target="../media/image47.jpg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.xml"/><Relationship Id="rId7" Type="http://schemas.openxmlformats.org/officeDocument/2006/relationships/slide" Target="slide13.xml"/><Relationship Id="rId12" Type="http://schemas.openxmlformats.org/officeDocument/2006/relationships/slide" Target="slide17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slide" Target="slide16.xml"/><Relationship Id="rId4" Type="http://schemas.openxmlformats.org/officeDocument/2006/relationships/image" Target="../media/image41.png"/><Relationship Id="rId9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7.xml"/><Relationship Id="rId3" Type="http://schemas.microsoft.com/office/2007/relationships/hdphoto" Target="../media/hdphoto5.wdp"/><Relationship Id="rId7" Type="http://schemas.openxmlformats.org/officeDocument/2006/relationships/slide" Target="slide11.xml"/><Relationship Id="rId12" Type="http://schemas.openxmlformats.org/officeDocument/2006/relationships/slide" Target="slide10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5" Type="http://schemas.openxmlformats.org/officeDocument/2006/relationships/image" Target="../media/image41.png"/><Relationship Id="rId10" Type="http://schemas.openxmlformats.org/officeDocument/2006/relationships/slide" Target="slide15.xml"/><Relationship Id="rId4" Type="http://schemas.openxmlformats.org/officeDocument/2006/relationships/slide" Target="slide1.xml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slide" Target="slide16.xml"/><Relationship Id="rId4" Type="http://schemas.openxmlformats.org/officeDocument/2006/relationships/image" Target="../media/image41.png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3" Type="http://schemas.openxmlformats.org/officeDocument/2006/relationships/slide" Target="slide1.xml"/><Relationship Id="rId7" Type="http://schemas.openxmlformats.org/officeDocument/2006/relationships/slide" Target="slide11.xml"/><Relationship Id="rId12" Type="http://schemas.openxmlformats.org/officeDocument/2006/relationships/slide" Target="slide10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6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5" Type="http://schemas.openxmlformats.org/officeDocument/2006/relationships/slide" Target="slide19.xml"/><Relationship Id="rId10" Type="http://schemas.openxmlformats.org/officeDocument/2006/relationships/slide" Target="slide15.xml"/><Relationship Id="rId4" Type="http://schemas.openxmlformats.org/officeDocument/2006/relationships/image" Target="../media/image41.png"/><Relationship Id="rId9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slide" Target="slide16.xml"/><Relationship Id="rId4" Type="http://schemas.openxmlformats.org/officeDocument/2006/relationships/image" Target="../media/image41.png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7.xml"/><Relationship Id="rId5" Type="http://schemas.openxmlformats.org/officeDocument/2006/relationships/slide" Target="slide9.xml"/><Relationship Id="rId10" Type="http://schemas.openxmlformats.org/officeDocument/2006/relationships/slide" Target="slide15.xml"/><Relationship Id="rId4" Type="http://schemas.openxmlformats.org/officeDocument/2006/relationships/image" Target="../media/image41.png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slide" Target="slide9.xml"/><Relationship Id="rId10" Type="http://schemas.openxmlformats.org/officeDocument/2006/relationships/slide" Target="slide15.xml"/><Relationship Id="rId4" Type="http://schemas.openxmlformats.org/officeDocument/2006/relationships/image" Target="../media/image41.png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slide" Target="slide10.xml"/><Relationship Id="rId10" Type="http://schemas.openxmlformats.org/officeDocument/2006/relationships/slide" Target="slide23.xml"/><Relationship Id="rId4" Type="http://schemas.openxmlformats.org/officeDocument/2006/relationships/image" Target="../media/image41.png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4.xml"/><Relationship Id="rId5" Type="http://schemas.openxmlformats.org/officeDocument/2006/relationships/slide" Target="slide10.xml"/><Relationship Id="rId10" Type="http://schemas.openxmlformats.org/officeDocument/2006/relationships/slide" Target="slide23.xml"/><Relationship Id="rId4" Type="http://schemas.openxmlformats.org/officeDocument/2006/relationships/image" Target="../media/image41.png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4.jpe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.xml"/><Relationship Id="rId7" Type="http://schemas.openxmlformats.org/officeDocument/2006/relationships/slide" Target="slide19.xml"/><Relationship Id="rId12" Type="http://schemas.openxmlformats.org/officeDocument/2006/relationships/slide" Target="slide25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4.xml"/><Relationship Id="rId5" Type="http://schemas.openxmlformats.org/officeDocument/2006/relationships/slide" Target="slide10.xml"/><Relationship Id="rId10" Type="http://schemas.openxmlformats.org/officeDocument/2006/relationships/slide" Target="slide23.xml"/><Relationship Id="rId4" Type="http://schemas.openxmlformats.org/officeDocument/2006/relationships/image" Target="../media/image41.png"/><Relationship Id="rId9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.xml"/><Relationship Id="rId7" Type="http://schemas.openxmlformats.org/officeDocument/2006/relationships/slide" Target="slide19.xml"/><Relationship Id="rId12" Type="http://schemas.openxmlformats.org/officeDocument/2006/relationships/slide" Target="slide25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4.xml"/><Relationship Id="rId5" Type="http://schemas.openxmlformats.org/officeDocument/2006/relationships/slide" Target="slide10.xml"/><Relationship Id="rId10" Type="http://schemas.openxmlformats.org/officeDocument/2006/relationships/slide" Target="slide23.xml"/><Relationship Id="rId4" Type="http://schemas.openxmlformats.org/officeDocument/2006/relationships/image" Target="../media/image41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.xml"/><Relationship Id="rId7" Type="http://schemas.openxmlformats.org/officeDocument/2006/relationships/slide" Target="slide19.xml"/><Relationship Id="rId12" Type="http://schemas.openxmlformats.org/officeDocument/2006/relationships/slide" Target="slide2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4.xml"/><Relationship Id="rId5" Type="http://schemas.openxmlformats.org/officeDocument/2006/relationships/slide" Target="slide10.xml"/><Relationship Id="rId10" Type="http://schemas.openxmlformats.org/officeDocument/2006/relationships/slide" Target="slide23.xml"/><Relationship Id="rId4" Type="http://schemas.openxmlformats.org/officeDocument/2006/relationships/image" Target="../media/image41.pn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5.xml"/><Relationship Id="rId3" Type="http://schemas.microsoft.com/office/2007/relationships/hdphoto" Target="../media/hdphoto6.wdp"/><Relationship Id="rId7" Type="http://schemas.openxmlformats.org/officeDocument/2006/relationships/slide" Target="slide18.xml"/><Relationship Id="rId12" Type="http://schemas.openxmlformats.org/officeDocument/2006/relationships/slide" Target="slide24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2.xml"/><Relationship Id="rId5" Type="http://schemas.openxmlformats.org/officeDocument/2006/relationships/image" Target="../media/image41.png"/><Relationship Id="rId10" Type="http://schemas.openxmlformats.org/officeDocument/2006/relationships/slide" Target="slide21.xml"/><Relationship Id="rId4" Type="http://schemas.openxmlformats.org/officeDocument/2006/relationships/slide" Target="slide1.xml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5.xml"/><Relationship Id="rId3" Type="http://schemas.microsoft.com/office/2007/relationships/hdphoto" Target="../media/hdphoto7.wdp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image" Target="../media/image61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2.xml"/><Relationship Id="rId5" Type="http://schemas.openxmlformats.org/officeDocument/2006/relationships/image" Target="../media/image41.png"/><Relationship Id="rId15" Type="http://schemas.openxmlformats.org/officeDocument/2006/relationships/image" Target="../media/image63.jpeg"/><Relationship Id="rId10" Type="http://schemas.openxmlformats.org/officeDocument/2006/relationships/slide" Target="slide21.xml"/><Relationship Id="rId4" Type="http://schemas.openxmlformats.org/officeDocument/2006/relationships/slide" Target="slide1.xml"/><Relationship Id="rId9" Type="http://schemas.openxmlformats.org/officeDocument/2006/relationships/slide" Target="slide20.xml"/><Relationship Id="rId1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microsoft.com/office/2007/relationships/hdphoto" Target="../media/hdphoto8.wdp"/><Relationship Id="rId7" Type="http://schemas.openxmlformats.org/officeDocument/2006/relationships/slide" Target="slide10.xml"/><Relationship Id="rId12" Type="http://schemas.openxmlformats.org/officeDocument/2006/relationships/slide" Target="slide22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slide" Target="slide21.xml"/><Relationship Id="rId5" Type="http://schemas.openxmlformats.org/officeDocument/2006/relationships/slide" Target="slide1.xml"/><Relationship Id="rId15" Type="http://schemas.openxmlformats.org/officeDocument/2006/relationships/slide" Target="slide25.xml"/><Relationship Id="rId10" Type="http://schemas.openxmlformats.org/officeDocument/2006/relationships/slide" Target="slide20.xml"/><Relationship Id="rId4" Type="http://schemas.openxmlformats.org/officeDocument/2006/relationships/image" Target="../media/image66.png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5.xml"/><Relationship Id="rId3" Type="http://schemas.openxmlformats.org/officeDocument/2006/relationships/slide" Target="slide1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2" Type="http://schemas.openxmlformats.org/officeDocument/2006/relationships/image" Target="../media/image67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slide" Target="slide10.xml"/><Relationship Id="rId15" Type="http://schemas.openxmlformats.org/officeDocument/2006/relationships/image" Target="../media/image69.jpeg"/><Relationship Id="rId10" Type="http://schemas.openxmlformats.org/officeDocument/2006/relationships/slide" Target="slide22.xml"/><Relationship Id="rId4" Type="http://schemas.openxmlformats.org/officeDocument/2006/relationships/image" Target="../media/image41.png"/><Relationship Id="rId9" Type="http://schemas.openxmlformats.org/officeDocument/2006/relationships/slide" Target="slide21.xml"/><Relationship Id="rId1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slide" Target="slide1.xml"/><Relationship Id="rId3" Type="http://schemas.microsoft.com/office/2007/relationships/hdphoto" Target="../media/hdphoto2.wdp"/><Relationship Id="rId7" Type="http://schemas.openxmlformats.org/officeDocument/2006/relationships/image" Target="../media/image74.jpeg"/><Relationship Id="rId12" Type="http://schemas.openxmlformats.org/officeDocument/2006/relationships/image" Target="../media/image7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36.jpeg"/><Relationship Id="rId5" Type="http://schemas.openxmlformats.org/officeDocument/2006/relationships/image" Target="../media/image72.jp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slide" Target="slide1.xml"/><Relationship Id="rId3" Type="http://schemas.microsoft.com/office/2007/relationships/hdphoto" Target="../media/hdphoto9.wdp"/><Relationship Id="rId7" Type="http://schemas.openxmlformats.org/officeDocument/2006/relationships/image" Target="../media/image74.jpeg"/><Relationship Id="rId12" Type="http://schemas.openxmlformats.org/officeDocument/2006/relationships/image" Target="../media/image7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36.jpeg"/><Relationship Id="rId5" Type="http://schemas.openxmlformats.org/officeDocument/2006/relationships/image" Target="../media/image72.jp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slide" Target="slide1.xml"/><Relationship Id="rId3" Type="http://schemas.microsoft.com/office/2007/relationships/hdphoto" Target="../media/hdphoto2.wdp"/><Relationship Id="rId7" Type="http://schemas.openxmlformats.org/officeDocument/2006/relationships/image" Target="../media/image82.jpeg"/><Relationship Id="rId12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5.jpeg"/><Relationship Id="rId5" Type="http://schemas.microsoft.com/office/2007/relationships/hdphoto" Target="../media/hdphoto10.wdp"/><Relationship Id="rId10" Type="http://schemas.openxmlformats.org/officeDocument/2006/relationships/image" Target="../media/image84.jpeg"/><Relationship Id="rId4" Type="http://schemas.openxmlformats.org/officeDocument/2006/relationships/image" Target="../media/image81.jpe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slide" Target="slide1.xml"/><Relationship Id="rId3" Type="http://schemas.microsoft.com/office/2007/relationships/hdphoto" Target="../media/hdphoto11.wdp"/><Relationship Id="rId7" Type="http://schemas.openxmlformats.org/officeDocument/2006/relationships/image" Target="../media/image82.jpeg"/><Relationship Id="rId12" Type="http://schemas.openxmlformats.org/officeDocument/2006/relationships/image" Target="../media/image37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5.jpeg"/><Relationship Id="rId5" Type="http://schemas.microsoft.com/office/2007/relationships/hdphoto" Target="../media/hdphoto10.wdp"/><Relationship Id="rId10" Type="http://schemas.openxmlformats.org/officeDocument/2006/relationships/image" Target="../media/image84.jpeg"/><Relationship Id="rId4" Type="http://schemas.openxmlformats.org/officeDocument/2006/relationships/image" Target="../media/image81.jpe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4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" Target="slide1.xml"/><Relationship Id="rId7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14.wdp"/><Relationship Id="rId3" Type="http://schemas.openxmlformats.org/officeDocument/2006/relationships/image" Target="../media/image93.png"/><Relationship Id="rId7" Type="http://schemas.openxmlformats.org/officeDocument/2006/relationships/image" Target="../media/image41.png"/><Relationship Id="rId12" Type="http://schemas.openxmlformats.org/officeDocument/2006/relationships/image" Target="../media/image9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microsoft.com/office/2007/relationships/hdphoto" Target="../media/hdphoto13.wdp"/><Relationship Id="rId5" Type="http://schemas.openxmlformats.org/officeDocument/2006/relationships/image" Target="../media/image95.png"/><Relationship Id="rId15" Type="http://schemas.microsoft.com/office/2007/relationships/hdphoto" Target="../media/hdphoto15.wdp"/><Relationship Id="rId10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microsoft.com/office/2007/relationships/hdphoto" Target="../media/hdphoto12.wdp"/><Relationship Id="rId1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1.png"/><Relationship Id="rId7" Type="http://schemas.openxmlformats.org/officeDocument/2006/relationships/image" Target="../media/image10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0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microsoft.com/office/2007/relationships/hdphoto" Target="../media/hdphoto12.wdp"/><Relationship Id="rId3" Type="http://schemas.openxmlformats.org/officeDocument/2006/relationships/image" Target="../media/image93.png"/><Relationship Id="rId7" Type="http://schemas.microsoft.com/office/2007/relationships/hdphoto" Target="../media/hdphoto16.wdp"/><Relationship Id="rId12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microsoft.com/office/2007/relationships/hdphoto" Target="../media/hdphoto17.wdp"/><Relationship Id="rId5" Type="http://schemas.openxmlformats.org/officeDocument/2006/relationships/image" Target="../media/image95.png"/><Relationship Id="rId15" Type="http://schemas.microsoft.com/office/2007/relationships/hdphoto" Target="../media/hdphoto13.wdp"/><Relationship Id="rId10" Type="http://schemas.openxmlformats.org/officeDocument/2006/relationships/image" Target="../media/image110.png"/><Relationship Id="rId4" Type="http://schemas.openxmlformats.org/officeDocument/2006/relationships/image" Target="../media/image94.png"/><Relationship Id="rId9" Type="http://schemas.openxmlformats.org/officeDocument/2006/relationships/image" Target="../media/image41.png"/><Relationship Id="rId1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4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7.xml"/><Relationship Id="rId6" Type="http://schemas.openxmlformats.org/officeDocument/2006/relationships/slide" Target="slide1.xml"/><Relationship Id="rId11" Type="http://schemas.microsoft.com/office/2007/relationships/hdphoto" Target="../media/hdphoto15.wdp"/><Relationship Id="rId5" Type="http://schemas.openxmlformats.org/officeDocument/2006/relationships/image" Target="../media/image111.png"/><Relationship Id="rId10" Type="http://schemas.openxmlformats.org/officeDocument/2006/relationships/image" Target="../media/image99.png"/><Relationship Id="rId4" Type="http://schemas.microsoft.com/office/2007/relationships/hdphoto" Target="../media/hdphoto16.wdp"/><Relationship Id="rId9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jpeg"/><Relationship Id="rId3" Type="http://schemas.microsoft.com/office/2007/relationships/hdphoto" Target="../media/hdphoto2.wdp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microsoft.com/office/2007/relationships/hdphoto" Target="../media/hdphoto3.wdp"/><Relationship Id="rId5" Type="http://schemas.openxmlformats.org/officeDocument/2006/relationships/image" Target="../media/image33.jpe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4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4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1.png"/><Relationship Id="rId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8.wdp"/><Relationship Id="rId7" Type="http://schemas.openxmlformats.org/officeDocument/2006/relationships/slide" Target="slide1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3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6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microsoft.com/office/2007/relationships/hdphoto" Target="../media/hdphoto19.wdp"/><Relationship Id="rId7" Type="http://schemas.openxmlformats.org/officeDocument/2006/relationships/image" Target="../media/image129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slide" Target="slide1.xml"/><Relationship Id="rId4" Type="http://schemas.openxmlformats.org/officeDocument/2006/relationships/image" Target="../media/image128.jpeg"/><Relationship Id="rId9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microsoft.com/office/2007/relationships/hdphoto" Target="../media/hdphoto20.wdp"/><Relationship Id="rId7" Type="http://schemas.openxmlformats.org/officeDocument/2006/relationships/image" Target="../media/image129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slide" Target="slide1.xml"/><Relationship Id="rId4" Type="http://schemas.openxmlformats.org/officeDocument/2006/relationships/image" Target="../media/image128.jpeg"/><Relationship Id="rId9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1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slide" Target="slide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slide" Target="slide1.xml"/><Relationship Id="rId5" Type="http://schemas.openxmlformats.org/officeDocument/2006/relationships/image" Target="../media/image134.pn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slide" Target="slide1.xml"/><Relationship Id="rId3" Type="http://schemas.microsoft.com/office/2007/relationships/hdphoto" Target="../media/hdphoto2.wdp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slide" Target="slide1.xml"/><Relationship Id="rId3" Type="http://schemas.microsoft.com/office/2007/relationships/hdphoto" Target="../media/hdphoto2.wdp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11" Type="http://schemas.openxmlformats.org/officeDocument/2006/relationships/image" Target="../media/image156.jpeg"/><Relationship Id="rId5" Type="http://schemas.openxmlformats.org/officeDocument/2006/relationships/image" Target="../media/image150.jp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Relationship Id="rId1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slide" Target="slide1.xml"/><Relationship Id="rId3" Type="http://schemas.microsoft.com/office/2007/relationships/hdphoto" Target="../media/hdphoto21.wdp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11" Type="http://schemas.openxmlformats.org/officeDocument/2006/relationships/image" Target="../media/image156.jpeg"/><Relationship Id="rId5" Type="http://schemas.openxmlformats.org/officeDocument/2006/relationships/image" Target="../media/image150.jp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Relationship Id="rId1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41.png"/><Relationship Id="rId3" Type="http://schemas.microsoft.com/office/2007/relationships/hdphoto" Target="../media/hdphoto22.wdp"/><Relationship Id="rId7" Type="http://schemas.openxmlformats.org/officeDocument/2006/relationships/image" Target="../media/image165.png"/><Relationship Id="rId12" Type="http://schemas.openxmlformats.org/officeDocument/2006/relationships/slide" Target="slide1.xml"/><Relationship Id="rId2" Type="http://schemas.openxmlformats.org/officeDocument/2006/relationships/image" Target="../media/image162.jpeg"/><Relationship Id="rId16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microsoft.com/office/2007/relationships/hdphoto" Target="../media/hdphoto23.wdp"/><Relationship Id="rId15" Type="http://schemas.openxmlformats.org/officeDocument/2006/relationships/image" Target="../media/image170.png"/><Relationship Id="rId10" Type="http://schemas.openxmlformats.org/officeDocument/2006/relationships/image" Target="../media/image168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Relationship Id="rId14" Type="http://schemas.openxmlformats.org/officeDocument/2006/relationships/image" Target="../media/image1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25.wdp"/><Relationship Id="rId7" Type="http://schemas.openxmlformats.org/officeDocument/2006/relationships/slide" Target="slide1.xml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g"/><Relationship Id="rId5" Type="http://schemas.openxmlformats.org/officeDocument/2006/relationships/image" Target="../media/image175.jpg"/><Relationship Id="rId10" Type="http://schemas.openxmlformats.org/officeDocument/2006/relationships/image" Target="../media/image178.jpg"/><Relationship Id="rId4" Type="http://schemas.openxmlformats.org/officeDocument/2006/relationships/image" Target="../media/image174.jpg"/><Relationship Id="rId9" Type="http://schemas.openxmlformats.org/officeDocument/2006/relationships/image" Target="../media/image17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g"/><Relationship Id="rId3" Type="http://schemas.microsoft.com/office/2007/relationships/hdphoto" Target="../media/hdphoto25.wdp"/><Relationship Id="rId7" Type="http://schemas.openxmlformats.org/officeDocument/2006/relationships/image" Target="../media/image41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80.jpg"/><Relationship Id="rId4" Type="http://schemas.openxmlformats.org/officeDocument/2006/relationships/image" Target="../media/image179.jpg"/><Relationship Id="rId9" Type="http://schemas.openxmlformats.org/officeDocument/2006/relationships/image" Target="../media/image182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slide" Target="slide1.xml"/><Relationship Id="rId3" Type="http://schemas.microsoft.com/office/2007/relationships/hdphoto" Target="../media/hdphoto2.wdp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5" Type="http://schemas.openxmlformats.org/officeDocument/2006/relationships/image" Target="../media/image184.jpeg"/><Relationship Id="rId10" Type="http://schemas.openxmlformats.org/officeDocument/2006/relationships/image" Target="../media/image189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Relationship Id="rId1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slide" Target="slide1.xml"/><Relationship Id="rId3" Type="http://schemas.microsoft.com/office/2007/relationships/hdphoto" Target="../media/hdphoto26.wdp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5" Type="http://schemas.openxmlformats.org/officeDocument/2006/relationships/image" Target="../media/image184.jpeg"/><Relationship Id="rId10" Type="http://schemas.openxmlformats.org/officeDocument/2006/relationships/image" Target="../media/image189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Relationship Id="rId1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slide" Target="slide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41.png"/><Relationship Id="rId4" Type="http://schemas.openxmlformats.org/officeDocument/2006/relationships/slide" Target="slid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5.png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12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.xml"/><Relationship Id="rId5" Type="http://schemas.openxmlformats.org/officeDocument/2006/relationships/slide" Target="slide13.xml"/><Relationship Id="rId10" Type="http://schemas.openxmlformats.org/officeDocument/2006/relationships/image" Target="../media/image44.jpg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openxmlformats.org/officeDocument/2006/relationships/image" Target="../media/image41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03.jpg"/><Relationship Id="rId4" Type="http://schemas.openxmlformats.org/officeDocument/2006/relationships/image" Target="../media/image20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4.png"/><Relationship Id="rId5" Type="http://schemas.openxmlformats.org/officeDocument/2006/relationships/image" Target="../media/image41.png"/><Relationship Id="rId4" Type="http://schemas.openxmlformats.org/officeDocument/2006/relationships/slide" Target="slide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slide" Target="slide9.xml"/><Relationship Id="rId10" Type="http://schemas.openxmlformats.org/officeDocument/2006/relationships/slide" Target="slide15.xml"/><Relationship Id="rId4" Type="http://schemas.openxmlformats.org/officeDocument/2006/relationships/image" Target="../media/image41.png"/><Relationship Id="rId9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.xml"/><Relationship Id="rId7" Type="http://schemas.openxmlformats.org/officeDocument/2006/relationships/slide" Target="slide13.xml"/><Relationship Id="rId12" Type="http://schemas.openxmlformats.org/officeDocument/2006/relationships/slide" Target="slide17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0.xml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openxmlformats.org/officeDocument/2006/relationships/image" Target="../media/image41.png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026" y="1751027"/>
            <a:ext cx="6787948" cy="33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35" y="-646698"/>
            <a:ext cx="4510396" cy="823461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28600" y="4718191"/>
            <a:ext cx="2709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Dubai World Trade Centre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Rectangle 63">
            <a:hlinkClick r:id="rId3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4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hlinkClick r:id="rId5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6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hlinkClick r:id="rId7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8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9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1" y="0"/>
            <a:ext cx="4790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3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2.5E-6 -0.09468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70" y="-449920"/>
            <a:ext cx="10591800" cy="730792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228016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4419600"/>
            <a:ext cx="9144000" cy="966515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28600" y="4718191"/>
            <a:ext cx="2702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Emirates </a:t>
            </a:r>
            <a:r>
              <a:rPr lang="en-US" b="1" dirty="0" smtClean="0">
                <a:solidFill>
                  <a:schemeClr val="bg1"/>
                </a:solidFill>
              </a:rPr>
              <a:t>Airline </a:t>
            </a:r>
            <a:r>
              <a:rPr lang="en-US" dirty="0">
                <a:solidFill>
                  <a:schemeClr val="bg1"/>
                </a:solidFill>
              </a:rPr>
              <a:t>launched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1971      1978      1985      1990      1993       1996       1997       1999      2001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hlinkClick r:id="rId5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rId6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hlinkClick r:id="rId7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hlinkClick r:id="rId8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hlinkClick r:id="rId9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10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hlinkClick r:id="rId11" action="ppaction://hlinksldjump"/>
          </p:cNvPr>
          <p:cNvSpPr/>
          <p:nvPr/>
        </p:nvSpPr>
        <p:spPr>
          <a:xfrm>
            <a:off x="318239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2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7743E-6 L -0.09166 2.3774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2533" y="-2275547"/>
            <a:ext cx="12886266" cy="96647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572001" y="4171950"/>
            <a:ext cx="459277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84122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4759251" y="3184664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0.6 million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64304" y="3184664"/>
            <a:ext cx="502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70 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1971      1978      1985      1990      1993       1996       1997       1999      2001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hlinkClick r:id="rId6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hlinkClick r:id="rId7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8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hlinkClick r:id="rId9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10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hlinkClick r:id="rId11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hlinkClick r:id="rId12" action="ppaction://hlinksldjump"/>
          </p:cNvPr>
          <p:cNvSpPr/>
          <p:nvPr/>
        </p:nvSpPr>
        <p:spPr>
          <a:xfrm>
            <a:off x="318239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3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870711" y="3639790"/>
            <a:ext cx="1139954" cy="344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45357" y="3639789"/>
            <a:ext cx="1139954" cy="344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827752" y="3639788"/>
            <a:ext cx="1139954" cy="344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12847" y="3184664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5,300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  <p:bldP spid="52" grpId="0" animBg="1"/>
      <p:bldP spid="25" grpId="0"/>
      <p:bldP spid="28" grpId="0"/>
      <p:bldP spid="2" grpId="0" animBg="1"/>
      <p:bldP spid="44" grpId="0" animBg="1"/>
      <p:bldP spid="45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13" y="-3420635"/>
            <a:ext cx="9924770" cy="1143743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113973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1971      1978      1985      1990      1993       1996       1997       1999      2001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hlinkClick r:id="rId5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6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hlinkClick r:id="rId7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hlinkClick r:id="rId8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hlinkClick r:id="rId9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hlinkClick r:id="rId10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hlinkClick r:id="rId11" action="ppaction://hlinksldjump"/>
          </p:cNvPr>
          <p:cNvSpPr/>
          <p:nvPr/>
        </p:nvSpPr>
        <p:spPr>
          <a:xfrm>
            <a:off x="318239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2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572001" y="4171950"/>
            <a:ext cx="459277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870711" y="3101009"/>
            <a:ext cx="1164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 million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40310" y="2980468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167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870711" y="3501119"/>
            <a:ext cx="1139954" cy="482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Hotel guests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345357" y="3380578"/>
            <a:ext cx="1139954" cy="603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827752" y="3526737"/>
            <a:ext cx="113995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023319" y="3101009"/>
            <a:ext cx="772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9.300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84829E-6 L -5.55556E-7 0.20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7632" y="0"/>
            <a:ext cx="10530396" cy="7022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115431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4587063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Our Story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5459501"/>
            <a:ext cx="228600" cy="407899"/>
            <a:chOff x="0" y="5459501"/>
            <a:chExt cx="228600" cy="407899"/>
          </a:xfrm>
        </p:grpSpPr>
        <p:sp>
          <p:nvSpPr>
            <p:cNvPr id="56" name="Rectangle 55"/>
            <p:cNvSpPr/>
            <p:nvPr/>
          </p:nvSpPr>
          <p:spPr>
            <a:xfrm>
              <a:off x="0" y="5459501"/>
              <a:ext cx="228600" cy="4078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 rot="16200000">
              <a:off x="-6957" y="5618849"/>
              <a:ext cx="210216" cy="8282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912435" y="5461727"/>
            <a:ext cx="228600" cy="407899"/>
            <a:chOff x="0" y="5459501"/>
            <a:chExt cx="228600" cy="407899"/>
          </a:xfrm>
        </p:grpSpPr>
        <p:sp>
          <p:nvSpPr>
            <p:cNvPr id="59" name="Rectangle 58">
              <a:hlinkClick r:id="rId5" action="ppaction://hlinksldjump"/>
            </p:cNvPr>
            <p:cNvSpPr/>
            <p:nvPr/>
          </p:nvSpPr>
          <p:spPr>
            <a:xfrm>
              <a:off x="0" y="5459501"/>
              <a:ext cx="228600" cy="407899"/>
            </a:xfrm>
            <a:prstGeom prst="rect">
              <a:avLst/>
            </a:prstGeom>
            <a:gradFill>
              <a:gsLst>
                <a:gs pos="0">
                  <a:srgbClr val="AB0587"/>
                </a:gs>
                <a:gs pos="100000">
                  <a:srgbClr val="8A046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Isosceles Triangle 59">
              <a:hlinkClick r:id="rId5" action="ppaction://hlinksldjump"/>
            </p:cNvPr>
            <p:cNvSpPr/>
            <p:nvPr/>
          </p:nvSpPr>
          <p:spPr>
            <a:xfrm rot="16200000" flipV="1">
              <a:off x="9873" y="5618849"/>
              <a:ext cx="210216" cy="8282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1971      1978      1985      1990      1993       1996       1997       1999      2001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6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8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>
            <a:hlinkClick r:id="rId9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Rectangle 76">
            <a:hlinkClick r:id="rId10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Rectangle 77">
            <a:hlinkClick r:id="rId11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Rectangle 79">
            <a:hlinkClick r:id="rId12" action="ppaction://hlinksldjump"/>
          </p:cNvPr>
          <p:cNvSpPr/>
          <p:nvPr/>
        </p:nvSpPr>
        <p:spPr>
          <a:xfrm>
            <a:off x="318239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13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2000" y="0"/>
            <a:ext cx="4630764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72000" y="4171950"/>
            <a:ext cx="4630763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86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71325" y="2824069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1.9 million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628236" y="2536683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293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870711" y="3224179"/>
            <a:ext cx="1139954" cy="76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45357" y="2936793"/>
            <a:ext cx="1139954" cy="1047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827752" y="3103638"/>
            <a:ext cx="1139954" cy="88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Rooms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929766" y="2703528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15,000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70711" y="4531554"/>
            <a:ext cx="3911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Dubai Shopping Festival </a:t>
            </a:r>
            <a:r>
              <a:rPr lang="en-US" dirty="0" smtClean="0">
                <a:solidFill>
                  <a:prstClr val="white"/>
                </a:solidFill>
              </a:rPr>
              <a:t>launched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95811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06944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2478" y="-2001150"/>
            <a:ext cx="13488956" cy="89769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128717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1971      1978      1985      1990      1993       1996       1997       1999      2001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hlinkClick r:id="rId5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hlinkClick r:id="rId6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7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hlinkClick r:id="rId8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9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hlinkClick r:id="rId10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11" action="ppaction://hlinksldjump"/>
          </p:cNvPr>
          <p:cNvSpPr/>
          <p:nvPr/>
        </p:nvSpPr>
        <p:spPr>
          <a:xfrm>
            <a:off x="318239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2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590501" y="4171950"/>
            <a:ext cx="4574275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863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59251" y="2538795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2.1 million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28236" y="2413019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333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870711" y="2938905"/>
            <a:ext cx="1139954" cy="1045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345357" y="2813634"/>
            <a:ext cx="1139954" cy="1170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827752" y="2938905"/>
            <a:ext cx="1139954" cy="1045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923058" y="2596531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17,300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72000" y="4393054"/>
            <a:ext cx="4149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/>
            <a:r>
              <a:rPr lang="en-US" b="1" dirty="0">
                <a:solidFill>
                  <a:schemeClr val="bg1"/>
                </a:solidFill>
              </a:rPr>
              <a:t>Department of Tourism and Commerce </a:t>
            </a:r>
            <a:endParaRPr lang="en-US" b="1" dirty="0" smtClean="0">
              <a:solidFill>
                <a:schemeClr val="bg1"/>
              </a:solidFill>
            </a:endParaRPr>
          </a:p>
          <a:p>
            <a:pPr marL="169863"/>
            <a:r>
              <a:rPr lang="en-US" b="1" dirty="0" smtClean="0">
                <a:solidFill>
                  <a:schemeClr val="bg1"/>
                </a:solidFill>
              </a:rPr>
              <a:t>Marketing </a:t>
            </a:r>
            <a:r>
              <a:rPr lang="en-US" b="1" dirty="0">
                <a:solidFill>
                  <a:schemeClr val="bg1"/>
                </a:solidFill>
              </a:rPr>
              <a:t>(DTCM) </a:t>
            </a:r>
            <a:r>
              <a:rPr lang="en-US" dirty="0">
                <a:solidFill>
                  <a:schemeClr val="bg1"/>
                </a:solidFill>
              </a:rPr>
              <a:t>launched</a:t>
            </a:r>
          </a:p>
        </p:txBody>
      </p:sp>
    </p:spTree>
    <p:extLst>
      <p:ext uri="{BB962C8B-B14F-4D97-AF65-F5344CB8AC3E}">
        <p14:creationId xmlns:p14="http://schemas.microsoft.com/office/powerpoint/2010/main" val="1941644659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06944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508" y="-338375"/>
            <a:ext cx="11102284" cy="740383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142003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1971      1978      1985      1990      1993       1996       1997       1999      2001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hlinkClick r:id="rId5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hlinkClick r:id="rId6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7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hlinkClick r:id="rId8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rId9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hlinkClick r:id="rId10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hlinkClick r:id="rId11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12" action="ppaction://hlinksldjump"/>
          </p:cNvPr>
          <p:cNvSpPr/>
          <p:nvPr/>
        </p:nvSpPr>
        <p:spPr>
          <a:xfrm>
            <a:off x="318239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572001" y="4171950"/>
            <a:ext cx="459277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863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58637" y="1989019"/>
            <a:ext cx="1164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 million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628236" y="2258736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378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870711" y="2403329"/>
            <a:ext cx="1139954" cy="1580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345357" y="2664587"/>
            <a:ext cx="1139954" cy="131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827752" y="2511228"/>
            <a:ext cx="1139954" cy="1472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923059" y="2111118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25,000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94457" y="4531554"/>
            <a:ext cx="2135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863"/>
            <a:r>
              <a:rPr lang="en-US" b="1" dirty="0" err="1" smtClean="0">
                <a:solidFill>
                  <a:schemeClr val="bg1"/>
                </a:solidFill>
              </a:rPr>
              <a:t>Burj</a:t>
            </a:r>
            <a:r>
              <a:rPr lang="en-US" b="1" dirty="0" smtClean="0">
                <a:solidFill>
                  <a:schemeClr val="bg1"/>
                </a:solidFill>
              </a:rPr>
              <a:t> Al Arab </a:t>
            </a:r>
            <a:r>
              <a:rPr lang="en-US" dirty="0" smtClean="0">
                <a:solidFill>
                  <a:schemeClr val="bg1"/>
                </a:solidFill>
              </a:rPr>
              <a:t>opens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65166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3579E-6 L 0.1605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2051" y="-60667"/>
            <a:ext cx="13804517" cy="722148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081135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1971      1978      1985      1990      1993       1996       1997       1999      2001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hlinkClick r:id="rId5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7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8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9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10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11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12" action="ppaction://hlinksldjump"/>
          </p:cNvPr>
          <p:cNvSpPr/>
          <p:nvPr/>
        </p:nvSpPr>
        <p:spPr>
          <a:xfrm>
            <a:off x="318239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572001" y="4171950"/>
            <a:ext cx="459277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6688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785377" y="1774733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3.6 million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628236" y="1927826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471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870711" y="2180318"/>
            <a:ext cx="1139954" cy="180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345357" y="2327936"/>
            <a:ext cx="1139954" cy="16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827752" y="2327937"/>
            <a:ext cx="1139954" cy="1655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923060" y="1926884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28,500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75405" y="4531554"/>
            <a:ext cx="3066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863"/>
            <a:r>
              <a:rPr lang="en-US" b="1" dirty="0" smtClean="0">
                <a:solidFill>
                  <a:schemeClr val="bg1"/>
                </a:solidFill>
              </a:rPr>
              <a:t>Dubai Cruise Terminal </a:t>
            </a:r>
            <a:r>
              <a:rPr lang="en-US" dirty="0" smtClean="0">
                <a:solidFill>
                  <a:schemeClr val="bg1"/>
                </a:solidFill>
              </a:rPr>
              <a:t>opens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61928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0481E-7 L -0.20434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1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29" y="0"/>
            <a:ext cx="10245413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269340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57" name="Rectangle 56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2004      2005      2006      2008       2009       </a:t>
            </a:r>
            <a:r>
              <a:rPr lang="en-US" sz="2200" dirty="0">
                <a:solidFill>
                  <a:schemeClr val="bg1"/>
                </a:solidFill>
              </a:rPr>
              <a:t>2010 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2012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2013    </a:t>
            </a:r>
            <a:r>
              <a:rPr lang="en-US" sz="2200" dirty="0" smtClean="0">
                <a:solidFill>
                  <a:schemeClr val="bg1"/>
                </a:solidFill>
              </a:rPr>
              <a:t>  2014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hlinkClick r:id="rId5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6" action="ppaction://hlinksldjump"/>
          </p:cNvPr>
          <p:cNvSpPr/>
          <p:nvPr/>
        </p:nvSpPr>
        <p:spPr>
          <a:xfrm>
            <a:off x="2224510" y="5455372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3163625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8" action="ppaction://hlinksldjump"/>
          </p:cNvPr>
          <p:cNvSpPr/>
          <p:nvPr/>
        </p:nvSpPr>
        <p:spPr>
          <a:xfrm>
            <a:off x="416452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9" action="ppaction://hlinksldjump"/>
          </p:cNvPr>
          <p:cNvSpPr/>
          <p:nvPr/>
        </p:nvSpPr>
        <p:spPr>
          <a:xfrm>
            <a:off x="5172283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0" action="ppaction://hlinksldjump"/>
          </p:cNvPr>
          <p:cNvSpPr/>
          <p:nvPr/>
        </p:nvSpPr>
        <p:spPr>
          <a:xfrm>
            <a:off x="6197895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11" action="ppaction://hlinksldjump"/>
          </p:cNvPr>
          <p:cNvSpPr/>
          <p:nvPr/>
        </p:nvSpPr>
        <p:spPr>
          <a:xfrm>
            <a:off x="7113431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hlinkClick r:id="rId12" action="ppaction://hlinksldjump"/>
          </p:cNvPr>
          <p:cNvSpPr/>
          <p:nvPr/>
        </p:nvSpPr>
        <p:spPr>
          <a:xfrm>
            <a:off x="8063488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572000" y="4171950"/>
            <a:ext cx="456903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785378" y="1383731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6.1 million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28236" y="1472484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407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870711" y="1787655"/>
            <a:ext cx="1139954" cy="2196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345357" y="1863968"/>
            <a:ext cx="1139954" cy="2119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827752" y="1946143"/>
            <a:ext cx="1139954" cy="203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923062" y="1550735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38,200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72000" y="4531554"/>
            <a:ext cx="2930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/>
            <a:r>
              <a:rPr lang="en-US" b="1" dirty="0" smtClean="0">
                <a:solidFill>
                  <a:schemeClr val="bg1"/>
                </a:solidFill>
              </a:rPr>
              <a:t>Mall of the Emirates </a:t>
            </a:r>
            <a:r>
              <a:rPr lang="en-US" dirty="0" smtClean="0">
                <a:solidFill>
                  <a:schemeClr val="bg1"/>
                </a:solidFill>
              </a:rPr>
              <a:t>opens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52742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60" y="-753534"/>
            <a:ext cx="10461847" cy="78486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205488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0" name="Rectangle 59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2004      2005      2006      2008       2009       </a:t>
            </a:r>
            <a:r>
              <a:rPr lang="en-US" sz="2200" dirty="0">
                <a:solidFill>
                  <a:schemeClr val="bg1"/>
                </a:solidFill>
              </a:rPr>
              <a:t>2010 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2012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2013    </a:t>
            </a:r>
            <a:r>
              <a:rPr lang="en-US" sz="2200" dirty="0" smtClean="0">
                <a:solidFill>
                  <a:schemeClr val="bg1"/>
                </a:solidFill>
              </a:rPr>
              <a:t>  2014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hlinkClick r:id="rId5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6" action="ppaction://hlinksldjump"/>
          </p:cNvPr>
          <p:cNvSpPr/>
          <p:nvPr/>
        </p:nvSpPr>
        <p:spPr>
          <a:xfrm>
            <a:off x="1295107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7" action="ppaction://hlinksldjump"/>
          </p:cNvPr>
          <p:cNvSpPr/>
          <p:nvPr/>
        </p:nvSpPr>
        <p:spPr>
          <a:xfrm>
            <a:off x="3163625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8" action="ppaction://hlinksldjump"/>
          </p:cNvPr>
          <p:cNvSpPr/>
          <p:nvPr/>
        </p:nvSpPr>
        <p:spPr>
          <a:xfrm>
            <a:off x="416452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9" action="ppaction://hlinksldjump"/>
          </p:cNvPr>
          <p:cNvSpPr/>
          <p:nvPr/>
        </p:nvSpPr>
        <p:spPr>
          <a:xfrm>
            <a:off x="5172283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10" action="ppaction://hlinksldjump"/>
          </p:cNvPr>
          <p:cNvSpPr/>
          <p:nvPr/>
        </p:nvSpPr>
        <p:spPr>
          <a:xfrm>
            <a:off x="6197895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11" action="ppaction://hlinksldjump"/>
          </p:cNvPr>
          <p:cNvSpPr/>
          <p:nvPr/>
        </p:nvSpPr>
        <p:spPr>
          <a:xfrm>
            <a:off x="7113431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12" action="ppaction://hlinksldjump"/>
          </p:cNvPr>
          <p:cNvSpPr/>
          <p:nvPr/>
        </p:nvSpPr>
        <p:spPr>
          <a:xfrm>
            <a:off x="8063488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572001" y="4171950"/>
            <a:ext cx="456903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6688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785378" y="1306612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6.4 million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628236" y="1373331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423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870711" y="1698097"/>
            <a:ext cx="1139954" cy="228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345357" y="1764815"/>
            <a:ext cx="1139954" cy="221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827752" y="1779751"/>
            <a:ext cx="1139954" cy="220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923063" y="1388266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40,000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72000" y="4531554"/>
            <a:ext cx="4208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/>
            <a:r>
              <a:rPr lang="en-US" dirty="0" smtClean="0">
                <a:solidFill>
                  <a:schemeClr val="bg1"/>
                </a:solidFill>
              </a:rPr>
              <a:t>First residents move onto </a:t>
            </a:r>
            <a:r>
              <a:rPr lang="en-US" b="1" dirty="0" smtClean="0">
                <a:solidFill>
                  <a:schemeClr val="bg1"/>
                </a:solidFill>
              </a:rPr>
              <a:t>Palm </a:t>
            </a:r>
            <a:r>
              <a:rPr lang="en-US" b="1" dirty="0" err="1" smtClean="0">
                <a:solidFill>
                  <a:schemeClr val="bg1"/>
                </a:solidFill>
              </a:rPr>
              <a:t>Jumeirah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28905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0000" decel="7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6933" y="-393894"/>
            <a:ext cx="11303481" cy="7644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6933" y="-393894"/>
            <a:ext cx="11303481" cy="764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832" y="-743147"/>
            <a:ext cx="11120469" cy="8342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7467" y="-494207"/>
            <a:ext cx="10458933" cy="7846414"/>
          </a:xfrm>
          <a:prstGeom prst="rect">
            <a:avLst/>
          </a:prstGeom>
        </p:spPr>
      </p:pic>
      <p:sp>
        <p:nvSpPr>
          <p:cNvPr id="4" name="guaze"/>
          <p:cNvSpPr/>
          <p:nvPr/>
        </p:nvSpPr>
        <p:spPr>
          <a:xfrm>
            <a:off x="0" y="0"/>
            <a:ext cx="9142413" cy="6856413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35"/>
          <p:cNvSpPr/>
          <p:nvPr/>
        </p:nvSpPr>
        <p:spPr>
          <a:xfrm flipH="1">
            <a:off x="0" y="4876800"/>
            <a:ext cx="4571206" cy="490836"/>
          </a:xfrm>
          <a:custGeom>
            <a:avLst/>
            <a:gdLst>
              <a:gd name="connsiteX0" fmla="*/ 0 w 3995158"/>
              <a:gd name="connsiteY0" fmla="*/ 0 h 490836"/>
              <a:gd name="connsiteX1" fmla="*/ 3995158 w 3995158"/>
              <a:gd name="connsiteY1" fmla="*/ 0 h 490836"/>
              <a:gd name="connsiteX2" fmla="*/ 3995158 w 3995158"/>
              <a:gd name="connsiteY2" fmla="*/ 490836 h 490836"/>
              <a:gd name="connsiteX3" fmla="*/ 0 w 3995158"/>
              <a:gd name="connsiteY3" fmla="*/ 490836 h 490836"/>
              <a:gd name="connsiteX4" fmla="*/ 0 w 3995158"/>
              <a:gd name="connsiteY4" fmla="*/ 0 h 490836"/>
              <a:gd name="connsiteX0" fmla="*/ 0 w 3995158"/>
              <a:gd name="connsiteY0" fmla="*/ 0 h 490836"/>
              <a:gd name="connsiteX1" fmla="*/ 3995158 w 3995158"/>
              <a:gd name="connsiteY1" fmla="*/ 0 h 490836"/>
              <a:gd name="connsiteX2" fmla="*/ 3995158 w 3995158"/>
              <a:gd name="connsiteY2" fmla="*/ 490836 h 490836"/>
              <a:gd name="connsiteX3" fmla="*/ 200719 w 3995158"/>
              <a:gd name="connsiteY3" fmla="*/ 487885 h 490836"/>
              <a:gd name="connsiteX4" fmla="*/ 0 w 3995158"/>
              <a:gd name="connsiteY4" fmla="*/ 490836 h 490836"/>
              <a:gd name="connsiteX5" fmla="*/ 0 w 3995158"/>
              <a:gd name="connsiteY5" fmla="*/ 0 h 490836"/>
              <a:gd name="connsiteX0" fmla="*/ 0 w 3995158"/>
              <a:gd name="connsiteY0" fmla="*/ 0 h 490836"/>
              <a:gd name="connsiteX1" fmla="*/ 3995158 w 3995158"/>
              <a:gd name="connsiteY1" fmla="*/ 0 h 490836"/>
              <a:gd name="connsiteX2" fmla="*/ 3995158 w 3995158"/>
              <a:gd name="connsiteY2" fmla="*/ 490836 h 490836"/>
              <a:gd name="connsiteX3" fmla="*/ 200719 w 3995158"/>
              <a:gd name="connsiteY3" fmla="*/ 487885 h 490836"/>
              <a:gd name="connsiteX4" fmla="*/ 0 w 3995158"/>
              <a:gd name="connsiteY4" fmla="*/ 0 h 490836"/>
              <a:gd name="connsiteX0" fmla="*/ 0 w 3995158"/>
              <a:gd name="connsiteY0" fmla="*/ 0 h 490836"/>
              <a:gd name="connsiteX1" fmla="*/ 3995158 w 3995158"/>
              <a:gd name="connsiteY1" fmla="*/ 0 h 490836"/>
              <a:gd name="connsiteX2" fmla="*/ 3995158 w 3995158"/>
              <a:gd name="connsiteY2" fmla="*/ 490836 h 490836"/>
              <a:gd name="connsiteX3" fmla="*/ 200719 w 3995158"/>
              <a:gd name="connsiteY3" fmla="*/ 487885 h 490836"/>
              <a:gd name="connsiteX4" fmla="*/ 0 w 3995158"/>
              <a:gd name="connsiteY4" fmla="*/ 0 h 490836"/>
              <a:gd name="connsiteX0" fmla="*/ 5068 w 4000226"/>
              <a:gd name="connsiteY0" fmla="*/ 0 h 490836"/>
              <a:gd name="connsiteX1" fmla="*/ 4000226 w 4000226"/>
              <a:gd name="connsiteY1" fmla="*/ 0 h 490836"/>
              <a:gd name="connsiteX2" fmla="*/ 4000226 w 4000226"/>
              <a:gd name="connsiteY2" fmla="*/ 490836 h 490836"/>
              <a:gd name="connsiteX3" fmla="*/ 205787 w 4000226"/>
              <a:gd name="connsiteY3" fmla="*/ 487885 h 490836"/>
              <a:gd name="connsiteX4" fmla="*/ 5068 w 4000226"/>
              <a:gd name="connsiteY4" fmla="*/ 0 h 490836"/>
              <a:gd name="connsiteX0" fmla="*/ 3659 w 3998817"/>
              <a:gd name="connsiteY0" fmla="*/ 0 h 490836"/>
              <a:gd name="connsiteX1" fmla="*/ 3998817 w 3998817"/>
              <a:gd name="connsiteY1" fmla="*/ 0 h 490836"/>
              <a:gd name="connsiteX2" fmla="*/ 3998817 w 3998817"/>
              <a:gd name="connsiteY2" fmla="*/ 490836 h 490836"/>
              <a:gd name="connsiteX3" fmla="*/ 204378 w 3998817"/>
              <a:gd name="connsiteY3" fmla="*/ 487885 h 490836"/>
              <a:gd name="connsiteX4" fmla="*/ 3659 w 3998817"/>
              <a:gd name="connsiteY4" fmla="*/ 0 h 490836"/>
              <a:gd name="connsiteX0" fmla="*/ 5167 w 4000325"/>
              <a:gd name="connsiteY0" fmla="*/ 0 h 490836"/>
              <a:gd name="connsiteX1" fmla="*/ 4000325 w 4000325"/>
              <a:gd name="connsiteY1" fmla="*/ 0 h 490836"/>
              <a:gd name="connsiteX2" fmla="*/ 4000325 w 4000325"/>
              <a:gd name="connsiteY2" fmla="*/ 490836 h 490836"/>
              <a:gd name="connsiteX3" fmla="*/ 205886 w 4000325"/>
              <a:gd name="connsiteY3" fmla="*/ 487885 h 490836"/>
              <a:gd name="connsiteX4" fmla="*/ 5167 w 4000325"/>
              <a:gd name="connsiteY4" fmla="*/ 0 h 490836"/>
              <a:gd name="connsiteX0" fmla="*/ 9387 w 4004545"/>
              <a:gd name="connsiteY0" fmla="*/ 0 h 490836"/>
              <a:gd name="connsiteX1" fmla="*/ 4004545 w 4004545"/>
              <a:gd name="connsiteY1" fmla="*/ 0 h 490836"/>
              <a:gd name="connsiteX2" fmla="*/ 4004545 w 4004545"/>
              <a:gd name="connsiteY2" fmla="*/ 490836 h 490836"/>
              <a:gd name="connsiteX3" fmla="*/ 210106 w 4004545"/>
              <a:gd name="connsiteY3" fmla="*/ 487885 h 490836"/>
              <a:gd name="connsiteX4" fmla="*/ 9387 w 4004545"/>
              <a:gd name="connsiteY4" fmla="*/ 0 h 490836"/>
              <a:gd name="connsiteX0" fmla="*/ 4595 w 3999753"/>
              <a:gd name="connsiteY0" fmla="*/ 0 h 493369"/>
              <a:gd name="connsiteX1" fmla="*/ 3999753 w 3999753"/>
              <a:gd name="connsiteY1" fmla="*/ 0 h 493369"/>
              <a:gd name="connsiteX2" fmla="*/ 3999753 w 3999753"/>
              <a:gd name="connsiteY2" fmla="*/ 490836 h 493369"/>
              <a:gd name="connsiteX3" fmla="*/ 205314 w 3999753"/>
              <a:gd name="connsiteY3" fmla="*/ 487885 h 493369"/>
              <a:gd name="connsiteX4" fmla="*/ 4595 w 3999753"/>
              <a:gd name="connsiteY4" fmla="*/ 0 h 493369"/>
              <a:gd name="connsiteX0" fmla="*/ 4595 w 3999753"/>
              <a:gd name="connsiteY0" fmla="*/ 0 h 490836"/>
              <a:gd name="connsiteX1" fmla="*/ 3999753 w 3999753"/>
              <a:gd name="connsiteY1" fmla="*/ 0 h 490836"/>
              <a:gd name="connsiteX2" fmla="*/ 3999753 w 3999753"/>
              <a:gd name="connsiteY2" fmla="*/ 490836 h 490836"/>
              <a:gd name="connsiteX3" fmla="*/ 205314 w 3999753"/>
              <a:gd name="connsiteY3" fmla="*/ 487885 h 490836"/>
              <a:gd name="connsiteX4" fmla="*/ 4595 w 3999753"/>
              <a:gd name="connsiteY4" fmla="*/ 0 h 490836"/>
              <a:gd name="connsiteX0" fmla="*/ 4595 w 3999753"/>
              <a:gd name="connsiteY0" fmla="*/ 0 h 490836"/>
              <a:gd name="connsiteX1" fmla="*/ 3999753 w 3999753"/>
              <a:gd name="connsiteY1" fmla="*/ 0 h 490836"/>
              <a:gd name="connsiteX2" fmla="*/ 3999753 w 3999753"/>
              <a:gd name="connsiteY2" fmla="*/ 490836 h 490836"/>
              <a:gd name="connsiteX3" fmla="*/ 205314 w 3999753"/>
              <a:gd name="connsiteY3" fmla="*/ 487885 h 490836"/>
              <a:gd name="connsiteX4" fmla="*/ 4595 w 3999753"/>
              <a:gd name="connsiteY4" fmla="*/ 0 h 490836"/>
              <a:gd name="connsiteX0" fmla="*/ 4595 w 3999753"/>
              <a:gd name="connsiteY0" fmla="*/ 0 h 490836"/>
              <a:gd name="connsiteX1" fmla="*/ 3999753 w 3999753"/>
              <a:gd name="connsiteY1" fmla="*/ 0 h 490836"/>
              <a:gd name="connsiteX2" fmla="*/ 3999753 w 3999753"/>
              <a:gd name="connsiteY2" fmla="*/ 490836 h 490836"/>
              <a:gd name="connsiteX3" fmla="*/ 205314 w 3999753"/>
              <a:gd name="connsiteY3" fmla="*/ 487885 h 490836"/>
              <a:gd name="connsiteX4" fmla="*/ 4595 w 3999753"/>
              <a:gd name="connsiteY4" fmla="*/ 0 h 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753" h="490836">
                <a:moveTo>
                  <a:pt x="4595" y="0"/>
                </a:moveTo>
                <a:lnTo>
                  <a:pt x="3999753" y="0"/>
                </a:lnTo>
                <a:lnTo>
                  <a:pt x="3999753" y="490836"/>
                </a:lnTo>
                <a:lnTo>
                  <a:pt x="205314" y="487885"/>
                </a:lnTo>
                <a:cubicBezTo>
                  <a:pt x="-48917" y="484007"/>
                  <a:pt x="4826" y="149928"/>
                  <a:pt x="4595" y="0"/>
                </a:cubicBezTo>
                <a:close/>
              </a:path>
            </a:pathLst>
          </a:cu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 rot="5400000">
            <a:off x="1871573" y="2177167"/>
            <a:ext cx="4908430" cy="490836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35"/>
          <p:cNvSpPr/>
          <p:nvPr/>
        </p:nvSpPr>
        <p:spPr>
          <a:xfrm>
            <a:off x="4572794" y="4876800"/>
            <a:ext cx="4571206" cy="490836"/>
          </a:xfrm>
          <a:custGeom>
            <a:avLst/>
            <a:gdLst>
              <a:gd name="connsiteX0" fmla="*/ 0 w 3995158"/>
              <a:gd name="connsiteY0" fmla="*/ 0 h 490836"/>
              <a:gd name="connsiteX1" fmla="*/ 3995158 w 3995158"/>
              <a:gd name="connsiteY1" fmla="*/ 0 h 490836"/>
              <a:gd name="connsiteX2" fmla="*/ 3995158 w 3995158"/>
              <a:gd name="connsiteY2" fmla="*/ 490836 h 490836"/>
              <a:gd name="connsiteX3" fmla="*/ 0 w 3995158"/>
              <a:gd name="connsiteY3" fmla="*/ 490836 h 490836"/>
              <a:gd name="connsiteX4" fmla="*/ 0 w 3995158"/>
              <a:gd name="connsiteY4" fmla="*/ 0 h 490836"/>
              <a:gd name="connsiteX0" fmla="*/ 0 w 3995158"/>
              <a:gd name="connsiteY0" fmla="*/ 0 h 490836"/>
              <a:gd name="connsiteX1" fmla="*/ 3995158 w 3995158"/>
              <a:gd name="connsiteY1" fmla="*/ 0 h 490836"/>
              <a:gd name="connsiteX2" fmla="*/ 3995158 w 3995158"/>
              <a:gd name="connsiteY2" fmla="*/ 490836 h 490836"/>
              <a:gd name="connsiteX3" fmla="*/ 200719 w 3995158"/>
              <a:gd name="connsiteY3" fmla="*/ 487885 h 490836"/>
              <a:gd name="connsiteX4" fmla="*/ 0 w 3995158"/>
              <a:gd name="connsiteY4" fmla="*/ 490836 h 490836"/>
              <a:gd name="connsiteX5" fmla="*/ 0 w 3995158"/>
              <a:gd name="connsiteY5" fmla="*/ 0 h 490836"/>
              <a:gd name="connsiteX0" fmla="*/ 0 w 3995158"/>
              <a:gd name="connsiteY0" fmla="*/ 0 h 490836"/>
              <a:gd name="connsiteX1" fmla="*/ 3995158 w 3995158"/>
              <a:gd name="connsiteY1" fmla="*/ 0 h 490836"/>
              <a:gd name="connsiteX2" fmla="*/ 3995158 w 3995158"/>
              <a:gd name="connsiteY2" fmla="*/ 490836 h 490836"/>
              <a:gd name="connsiteX3" fmla="*/ 200719 w 3995158"/>
              <a:gd name="connsiteY3" fmla="*/ 487885 h 490836"/>
              <a:gd name="connsiteX4" fmla="*/ 0 w 3995158"/>
              <a:gd name="connsiteY4" fmla="*/ 0 h 490836"/>
              <a:gd name="connsiteX0" fmla="*/ 0 w 3995158"/>
              <a:gd name="connsiteY0" fmla="*/ 0 h 490836"/>
              <a:gd name="connsiteX1" fmla="*/ 3995158 w 3995158"/>
              <a:gd name="connsiteY1" fmla="*/ 0 h 490836"/>
              <a:gd name="connsiteX2" fmla="*/ 3995158 w 3995158"/>
              <a:gd name="connsiteY2" fmla="*/ 490836 h 490836"/>
              <a:gd name="connsiteX3" fmla="*/ 200719 w 3995158"/>
              <a:gd name="connsiteY3" fmla="*/ 487885 h 490836"/>
              <a:gd name="connsiteX4" fmla="*/ 0 w 3995158"/>
              <a:gd name="connsiteY4" fmla="*/ 0 h 490836"/>
              <a:gd name="connsiteX0" fmla="*/ 5068 w 4000226"/>
              <a:gd name="connsiteY0" fmla="*/ 0 h 490836"/>
              <a:gd name="connsiteX1" fmla="*/ 4000226 w 4000226"/>
              <a:gd name="connsiteY1" fmla="*/ 0 h 490836"/>
              <a:gd name="connsiteX2" fmla="*/ 4000226 w 4000226"/>
              <a:gd name="connsiteY2" fmla="*/ 490836 h 490836"/>
              <a:gd name="connsiteX3" fmla="*/ 205787 w 4000226"/>
              <a:gd name="connsiteY3" fmla="*/ 487885 h 490836"/>
              <a:gd name="connsiteX4" fmla="*/ 5068 w 4000226"/>
              <a:gd name="connsiteY4" fmla="*/ 0 h 490836"/>
              <a:gd name="connsiteX0" fmla="*/ 3659 w 3998817"/>
              <a:gd name="connsiteY0" fmla="*/ 0 h 490836"/>
              <a:gd name="connsiteX1" fmla="*/ 3998817 w 3998817"/>
              <a:gd name="connsiteY1" fmla="*/ 0 h 490836"/>
              <a:gd name="connsiteX2" fmla="*/ 3998817 w 3998817"/>
              <a:gd name="connsiteY2" fmla="*/ 490836 h 490836"/>
              <a:gd name="connsiteX3" fmla="*/ 204378 w 3998817"/>
              <a:gd name="connsiteY3" fmla="*/ 487885 h 490836"/>
              <a:gd name="connsiteX4" fmla="*/ 3659 w 3998817"/>
              <a:gd name="connsiteY4" fmla="*/ 0 h 490836"/>
              <a:gd name="connsiteX0" fmla="*/ 5167 w 4000325"/>
              <a:gd name="connsiteY0" fmla="*/ 0 h 490836"/>
              <a:gd name="connsiteX1" fmla="*/ 4000325 w 4000325"/>
              <a:gd name="connsiteY1" fmla="*/ 0 h 490836"/>
              <a:gd name="connsiteX2" fmla="*/ 4000325 w 4000325"/>
              <a:gd name="connsiteY2" fmla="*/ 490836 h 490836"/>
              <a:gd name="connsiteX3" fmla="*/ 205886 w 4000325"/>
              <a:gd name="connsiteY3" fmla="*/ 487885 h 490836"/>
              <a:gd name="connsiteX4" fmla="*/ 5167 w 4000325"/>
              <a:gd name="connsiteY4" fmla="*/ 0 h 490836"/>
              <a:gd name="connsiteX0" fmla="*/ 9387 w 4004545"/>
              <a:gd name="connsiteY0" fmla="*/ 0 h 490836"/>
              <a:gd name="connsiteX1" fmla="*/ 4004545 w 4004545"/>
              <a:gd name="connsiteY1" fmla="*/ 0 h 490836"/>
              <a:gd name="connsiteX2" fmla="*/ 4004545 w 4004545"/>
              <a:gd name="connsiteY2" fmla="*/ 490836 h 490836"/>
              <a:gd name="connsiteX3" fmla="*/ 210106 w 4004545"/>
              <a:gd name="connsiteY3" fmla="*/ 487885 h 490836"/>
              <a:gd name="connsiteX4" fmla="*/ 9387 w 4004545"/>
              <a:gd name="connsiteY4" fmla="*/ 0 h 490836"/>
              <a:gd name="connsiteX0" fmla="*/ 4595 w 3999753"/>
              <a:gd name="connsiteY0" fmla="*/ 0 h 493369"/>
              <a:gd name="connsiteX1" fmla="*/ 3999753 w 3999753"/>
              <a:gd name="connsiteY1" fmla="*/ 0 h 493369"/>
              <a:gd name="connsiteX2" fmla="*/ 3999753 w 3999753"/>
              <a:gd name="connsiteY2" fmla="*/ 490836 h 493369"/>
              <a:gd name="connsiteX3" fmla="*/ 205314 w 3999753"/>
              <a:gd name="connsiteY3" fmla="*/ 487885 h 493369"/>
              <a:gd name="connsiteX4" fmla="*/ 4595 w 3999753"/>
              <a:gd name="connsiteY4" fmla="*/ 0 h 493369"/>
              <a:gd name="connsiteX0" fmla="*/ 4595 w 3999753"/>
              <a:gd name="connsiteY0" fmla="*/ 0 h 490836"/>
              <a:gd name="connsiteX1" fmla="*/ 3999753 w 3999753"/>
              <a:gd name="connsiteY1" fmla="*/ 0 h 490836"/>
              <a:gd name="connsiteX2" fmla="*/ 3999753 w 3999753"/>
              <a:gd name="connsiteY2" fmla="*/ 490836 h 490836"/>
              <a:gd name="connsiteX3" fmla="*/ 205314 w 3999753"/>
              <a:gd name="connsiteY3" fmla="*/ 487885 h 490836"/>
              <a:gd name="connsiteX4" fmla="*/ 4595 w 3999753"/>
              <a:gd name="connsiteY4" fmla="*/ 0 h 490836"/>
              <a:gd name="connsiteX0" fmla="*/ 4595 w 3999753"/>
              <a:gd name="connsiteY0" fmla="*/ 0 h 490836"/>
              <a:gd name="connsiteX1" fmla="*/ 3999753 w 3999753"/>
              <a:gd name="connsiteY1" fmla="*/ 0 h 490836"/>
              <a:gd name="connsiteX2" fmla="*/ 3999753 w 3999753"/>
              <a:gd name="connsiteY2" fmla="*/ 490836 h 490836"/>
              <a:gd name="connsiteX3" fmla="*/ 205314 w 3999753"/>
              <a:gd name="connsiteY3" fmla="*/ 487885 h 490836"/>
              <a:gd name="connsiteX4" fmla="*/ 4595 w 3999753"/>
              <a:gd name="connsiteY4" fmla="*/ 0 h 490836"/>
              <a:gd name="connsiteX0" fmla="*/ 4595 w 3999753"/>
              <a:gd name="connsiteY0" fmla="*/ 0 h 490836"/>
              <a:gd name="connsiteX1" fmla="*/ 3999753 w 3999753"/>
              <a:gd name="connsiteY1" fmla="*/ 0 h 490836"/>
              <a:gd name="connsiteX2" fmla="*/ 3999753 w 3999753"/>
              <a:gd name="connsiteY2" fmla="*/ 490836 h 490836"/>
              <a:gd name="connsiteX3" fmla="*/ 205314 w 3999753"/>
              <a:gd name="connsiteY3" fmla="*/ 487885 h 490836"/>
              <a:gd name="connsiteX4" fmla="*/ 4595 w 3999753"/>
              <a:gd name="connsiteY4" fmla="*/ 0 h 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753" h="490836">
                <a:moveTo>
                  <a:pt x="4595" y="0"/>
                </a:moveTo>
                <a:lnTo>
                  <a:pt x="3999753" y="0"/>
                </a:lnTo>
                <a:lnTo>
                  <a:pt x="3999753" y="490836"/>
                </a:lnTo>
                <a:lnTo>
                  <a:pt x="205314" y="487885"/>
                </a:lnTo>
                <a:cubicBezTo>
                  <a:pt x="-48917" y="484007"/>
                  <a:pt x="4826" y="149928"/>
                  <a:pt x="4595" y="0"/>
                </a:cubicBezTo>
                <a:close/>
              </a:path>
            </a:pathLst>
          </a:custGeom>
          <a:solidFill>
            <a:srgbClr val="AB1B9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 rot="5400000">
            <a:off x="2362409" y="2177167"/>
            <a:ext cx="4908430" cy="490836"/>
          </a:xfrm>
          <a:prstGeom prst="rect">
            <a:avLst/>
          </a:prstGeom>
          <a:solidFill>
            <a:srgbClr val="AB1B9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 rot="10800000">
            <a:off x="-1" y="1066800"/>
            <a:ext cx="9142413" cy="490836"/>
          </a:xfrm>
          <a:prstGeom prst="rect">
            <a:avLst/>
          </a:prstGeom>
          <a:solidFill>
            <a:srgbClr val="00B0F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 rot="10800000">
            <a:off x="-1" y="1557637"/>
            <a:ext cx="9142413" cy="490836"/>
          </a:xfrm>
          <a:prstGeom prst="rect">
            <a:avLst/>
          </a:prstGeom>
          <a:solidFill>
            <a:srgbClr val="AB1B9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"/>
          <a:stretch/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"/>
          <a:stretch/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t="-186"/>
          <a:stretch/>
        </p:blipFill>
        <p:spPr>
          <a:xfrm>
            <a:off x="577784" y="1457961"/>
            <a:ext cx="7994048" cy="39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flas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022E-16 -0.00023 L -0.1375 -7.51445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decel="6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6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2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28" dur="3250" fill="hold"/>
                                        <p:tgtEl>
                                          <p:spTgt spid="2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30" dur="325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32" dur="3250" fill="hold"/>
                                        <p:tgtEl>
                                          <p:spTgt spid="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34" dur="3250" fill="hold"/>
                                        <p:tgtEl>
                                          <p:spTgt spid="7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36" dur="3250" fill="hold"/>
                                        <p:tgtEl>
                                          <p:spTgt spid="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38" dur="3250" fill="hold"/>
                                        <p:tgtEl>
                                          <p:spTgt spid="3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0" dur="3250" fill="hold"/>
                                        <p:tgtEl>
                                          <p:spTgt spid="3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2" dur="3250" fill="hold"/>
                                        <p:tgtEl>
                                          <p:spTgt spid="4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4" dur="3250" fill="hold"/>
                                        <p:tgtEl>
                                          <p:spTgt spid="4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6" dur="3250" fill="hold"/>
                                        <p:tgtEl>
                                          <p:spTgt spid="42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8" dur="3250" fill="hold"/>
                                        <p:tgtEl>
                                          <p:spTgt spid="4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0" dur="3250" fill="hold"/>
                                        <p:tgtEl>
                                          <p:spTgt spid="4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2" dur="3250" fill="hold"/>
                                        <p:tgtEl>
                                          <p:spTgt spid="4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4" dur="3250" fill="hold"/>
                                        <p:tgtEl>
                                          <p:spTgt spid="4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6" dur="3250" fill="hold"/>
                                        <p:tgtEl>
                                          <p:spTgt spid="47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8" dur="3250" fill="hold"/>
                                        <p:tgtEl>
                                          <p:spTgt spid="4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60" dur="3250" fill="hold"/>
                                        <p:tgtEl>
                                          <p:spTgt spid="4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62" dur="3250" fill="hold"/>
                                        <p:tgtEl>
                                          <p:spTgt spid="5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64" dur="3250" fill="hold"/>
                                        <p:tgtEl>
                                          <p:spTgt spid="5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66" dur="3250" fill="hold"/>
                                        <p:tgtEl>
                                          <p:spTgt spid="52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68" dur="3250" fill="hold"/>
                                        <p:tgtEl>
                                          <p:spTgt spid="5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70" dur="3250" fill="hold"/>
                                        <p:tgtEl>
                                          <p:spTgt spid="5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6" presetClass="emph" presetSubtype="0" accel="20000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72" dur="3250" fill="hold"/>
                                        <p:tgtEl>
                                          <p:spTgt spid="5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7558" y="-2348458"/>
            <a:ext cx="13377814" cy="1003619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148001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6" name="Rectangle 65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2004      2005      2006      2008       2009       </a:t>
            </a:r>
            <a:r>
              <a:rPr lang="en-US" sz="2200" dirty="0">
                <a:solidFill>
                  <a:schemeClr val="bg1"/>
                </a:solidFill>
              </a:rPr>
              <a:t>2010 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2012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2013    </a:t>
            </a:r>
            <a:r>
              <a:rPr lang="en-US" sz="2200" dirty="0" smtClean="0">
                <a:solidFill>
                  <a:schemeClr val="bg1"/>
                </a:solidFill>
              </a:rPr>
              <a:t>  2014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9" name="Rectangle 38">
            <a:hlinkClick r:id="rId5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1295107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7" action="ppaction://hlinksldjump"/>
          </p:cNvPr>
          <p:cNvSpPr/>
          <p:nvPr/>
        </p:nvSpPr>
        <p:spPr>
          <a:xfrm>
            <a:off x="2224510" y="5455372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8" action="ppaction://hlinksldjump"/>
          </p:cNvPr>
          <p:cNvSpPr/>
          <p:nvPr/>
        </p:nvSpPr>
        <p:spPr>
          <a:xfrm>
            <a:off x="416452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hlinkClick r:id="rId9" action="ppaction://hlinksldjump"/>
          </p:cNvPr>
          <p:cNvSpPr/>
          <p:nvPr/>
        </p:nvSpPr>
        <p:spPr>
          <a:xfrm>
            <a:off x="5172283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10" action="ppaction://hlinksldjump"/>
          </p:cNvPr>
          <p:cNvSpPr/>
          <p:nvPr/>
        </p:nvSpPr>
        <p:spPr>
          <a:xfrm>
            <a:off x="6197895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11" action="ppaction://hlinksldjump"/>
          </p:cNvPr>
          <p:cNvSpPr/>
          <p:nvPr/>
        </p:nvSpPr>
        <p:spPr>
          <a:xfrm>
            <a:off x="7113431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hlinkClick r:id="rId12" action="ppaction://hlinksldjump"/>
          </p:cNvPr>
          <p:cNvSpPr/>
          <p:nvPr/>
        </p:nvSpPr>
        <p:spPr>
          <a:xfrm>
            <a:off x="8063488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4572000" y="4171950"/>
            <a:ext cx="456903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85378" y="1121492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7.5 million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628236" y="1188211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519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870711" y="1512976"/>
            <a:ext cx="1139954" cy="2470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345357" y="1594630"/>
            <a:ext cx="1139954" cy="2389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827752" y="1532508"/>
            <a:ext cx="1139954" cy="2451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923064" y="1141024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56,600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72000" y="4264826"/>
            <a:ext cx="4208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/>
            <a:r>
              <a:rPr lang="en-US" b="1" dirty="0">
                <a:solidFill>
                  <a:schemeClr val="bg1"/>
                </a:solidFill>
              </a:rPr>
              <a:t>Atlantis The Palm </a:t>
            </a:r>
            <a:r>
              <a:rPr lang="en-US" dirty="0">
                <a:solidFill>
                  <a:schemeClr val="bg1"/>
                </a:solidFill>
              </a:rPr>
              <a:t>opens</a:t>
            </a:r>
          </a:p>
          <a:p>
            <a:pPr marL="225425"/>
            <a:r>
              <a:rPr lang="en-US" b="1" dirty="0" err="1">
                <a:solidFill>
                  <a:schemeClr val="bg1"/>
                </a:solidFill>
              </a:rPr>
              <a:t>flydubai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launched</a:t>
            </a:r>
          </a:p>
          <a:p>
            <a:pPr marL="225425"/>
            <a:r>
              <a:rPr lang="en-US" b="1" dirty="0">
                <a:solidFill>
                  <a:schemeClr val="bg1"/>
                </a:solidFill>
              </a:rPr>
              <a:t>The Dubai Mall </a:t>
            </a:r>
            <a:r>
              <a:rPr lang="en-US" dirty="0">
                <a:solidFill>
                  <a:schemeClr val="bg1"/>
                </a:solidFill>
              </a:rPr>
              <a:t>opens</a:t>
            </a:r>
          </a:p>
        </p:txBody>
      </p:sp>
    </p:spTree>
    <p:extLst>
      <p:ext uri="{BB962C8B-B14F-4D97-AF65-F5344CB8AC3E}">
        <p14:creationId xmlns:p14="http://schemas.microsoft.com/office/powerpoint/2010/main" val="2970421384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7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359" y="-2214216"/>
            <a:ext cx="11782097" cy="907221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161891" y="5458538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3" name="Rectangle 62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2004      2005      2006      2008       2009       </a:t>
            </a:r>
            <a:r>
              <a:rPr lang="en-US" sz="2200" dirty="0">
                <a:solidFill>
                  <a:schemeClr val="bg1"/>
                </a:solidFill>
              </a:rPr>
              <a:t>2010 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2012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2013    </a:t>
            </a:r>
            <a:r>
              <a:rPr lang="en-US" sz="2200" dirty="0" smtClean="0">
                <a:solidFill>
                  <a:schemeClr val="bg1"/>
                </a:solidFill>
              </a:rPr>
              <a:t>  2014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hlinkClick r:id="rId5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1295107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7" action="ppaction://hlinksldjump"/>
          </p:cNvPr>
          <p:cNvSpPr/>
          <p:nvPr/>
        </p:nvSpPr>
        <p:spPr>
          <a:xfrm>
            <a:off x="2224510" y="5455372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8" action="ppaction://hlinksldjump"/>
          </p:cNvPr>
          <p:cNvSpPr/>
          <p:nvPr/>
        </p:nvSpPr>
        <p:spPr>
          <a:xfrm>
            <a:off x="3163625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9" action="ppaction://hlinksldjump"/>
          </p:cNvPr>
          <p:cNvSpPr/>
          <p:nvPr/>
        </p:nvSpPr>
        <p:spPr>
          <a:xfrm>
            <a:off x="5172283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hlinkClick r:id="rId10" action="ppaction://hlinksldjump"/>
          </p:cNvPr>
          <p:cNvSpPr/>
          <p:nvPr/>
        </p:nvSpPr>
        <p:spPr>
          <a:xfrm>
            <a:off x="6197895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11" action="ppaction://hlinksldjump"/>
          </p:cNvPr>
          <p:cNvSpPr/>
          <p:nvPr/>
        </p:nvSpPr>
        <p:spPr>
          <a:xfrm>
            <a:off x="7113431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hlinkClick r:id="rId12" action="ppaction://hlinksldjump"/>
          </p:cNvPr>
          <p:cNvSpPr/>
          <p:nvPr/>
        </p:nvSpPr>
        <p:spPr>
          <a:xfrm>
            <a:off x="8063488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572000" y="4171950"/>
            <a:ext cx="456903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20457" y="988155"/>
            <a:ext cx="1492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7.58 million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28236" y="1054874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540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870711" y="1399171"/>
            <a:ext cx="1139954" cy="258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345357" y="1446359"/>
            <a:ext cx="1139954" cy="253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827752" y="1379639"/>
            <a:ext cx="1139954" cy="2604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923065" y="1007687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61,400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72000" y="4531554"/>
            <a:ext cx="2930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/>
            <a:r>
              <a:rPr lang="en-US" b="1" dirty="0" smtClean="0">
                <a:solidFill>
                  <a:schemeClr val="bg1"/>
                </a:solidFill>
              </a:rPr>
              <a:t>Dubai Metro </a:t>
            </a:r>
            <a:r>
              <a:rPr lang="en-US" dirty="0" smtClean="0">
                <a:solidFill>
                  <a:schemeClr val="bg1"/>
                </a:solidFill>
              </a:rPr>
              <a:t>opens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66802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17206E-6 L -0.10035 -4.1720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3612" y="-1284557"/>
            <a:ext cx="13196274" cy="988431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175413" y="5470791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3" name="Rectangle 62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2004      2005      2006      2008       2009       </a:t>
            </a:r>
            <a:r>
              <a:rPr lang="en-US" sz="2200" dirty="0">
                <a:solidFill>
                  <a:schemeClr val="bg1"/>
                </a:solidFill>
              </a:rPr>
              <a:t>2010 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2012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2013    </a:t>
            </a:r>
            <a:r>
              <a:rPr lang="en-US" sz="2200" dirty="0" smtClean="0">
                <a:solidFill>
                  <a:schemeClr val="bg1"/>
                </a:solidFill>
              </a:rPr>
              <a:t>  2014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hlinkClick r:id="rId5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6" action="ppaction://hlinksldjump"/>
          </p:cNvPr>
          <p:cNvSpPr/>
          <p:nvPr/>
        </p:nvSpPr>
        <p:spPr>
          <a:xfrm>
            <a:off x="1295107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hlinkClick r:id="rId7" action="ppaction://hlinksldjump"/>
          </p:cNvPr>
          <p:cNvSpPr/>
          <p:nvPr/>
        </p:nvSpPr>
        <p:spPr>
          <a:xfrm>
            <a:off x="2224510" y="5455372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rId8" action="ppaction://hlinksldjump"/>
          </p:cNvPr>
          <p:cNvSpPr/>
          <p:nvPr/>
        </p:nvSpPr>
        <p:spPr>
          <a:xfrm>
            <a:off x="3163625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hlinkClick r:id="rId9" action="ppaction://hlinksldjump"/>
          </p:cNvPr>
          <p:cNvSpPr/>
          <p:nvPr/>
        </p:nvSpPr>
        <p:spPr>
          <a:xfrm>
            <a:off x="416452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hlinkClick r:id="rId10" action="ppaction://hlinksldjump"/>
          </p:cNvPr>
          <p:cNvSpPr/>
          <p:nvPr/>
        </p:nvSpPr>
        <p:spPr>
          <a:xfrm>
            <a:off x="6197895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11" action="ppaction://hlinksldjump"/>
          </p:cNvPr>
          <p:cNvSpPr/>
          <p:nvPr/>
        </p:nvSpPr>
        <p:spPr>
          <a:xfrm>
            <a:off x="7113431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hlinkClick r:id="rId12" action="ppaction://hlinksldjump"/>
          </p:cNvPr>
          <p:cNvSpPr/>
          <p:nvPr/>
        </p:nvSpPr>
        <p:spPr>
          <a:xfrm>
            <a:off x="8063488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72000" y="0"/>
            <a:ext cx="4571999" cy="417195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572000" y="4171950"/>
            <a:ext cx="4569036" cy="108854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785379" y="951579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8.3 million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628236" y="927781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573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870711" y="1319265"/>
            <a:ext cx="1139954" cy="2664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345357" y="1319265"/>
            <a:ext cx="1139954" cy="2664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827752" y="1240675"/>
            <a:ext cx="1139954" cy="2743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923066" y="849191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70,900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72000" y="4531554"/>
            <a:ext cx="2930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/>
            <a:r>
              <a:rPr lang="en-US" b="1" dirty="0" err="1" smtClean="0">
                <a:solidFill>
                  <a:schemeClr val="bg1"/>
                </a:solidFill>
              </a:rPr>
              <a:t>Burj</a:t>
            </a:r>
            <a:r>
              <a:rPr lang="en-US" b="1" dirty="0" smtClean="0">
                <a:solidFill>
                  <a:schemeClr val="bg1"/>
                </a:solidFill>
              </a:rPr>
              <a:t> Khalifa </a:t>
            </a:r>
            <a:r>
              <a:rPr lang="en-US" dirty="0" smtClean="0">
                <a:solidFill>
                  <a:schemeClr val="bg1"/>
                </a:solidFill>
              </a:rPr>
              <a:t>opens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07377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17206E-6 L -0.10035 -4.1720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279" t="1807" b="299"/>
          <a:stretch/>
        </p:blipFill>
        <p:spPr>
          <a:xfrm>
            <a:off x="-1" y="0"/>
            <a:ext cx="15435137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188678" y="5470791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3" name="Rectangle 62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2004      2005      2006      2008       2009       </a:t>
            </a:r>
            <a:r>
              <a:rPr lang="en-US" sz="2200" dirty="0">
                <a:solidFill>
                  <a:schemeClr val="bg1"/>
                </a:solidFill>
              </a:rPr>
              <a:t>2010 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2012  </a:t>
            </a:r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2013    </a:t>
            </a:r>
            <a:r>
              <a:rPr lang="en-US" sz="2200" dirty="0" smtClean="0">
                <a:solidFill>
                  <a:schemeClr val="bg1"/>
                </a:solidFill>
              </a:rPr>
              <a:t>  2014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hlinkClick r:id="rId6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7" action="ppaction://hlinksldjump"/>
          </p:cNvPr>
          <p:cNvSpPr/>
          <p:nvPr/>
        </p:nvSpPr>
        <p:spPr>
          <a:xfrm>
            <a:off x="1295107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8" action="ppaction://hlinksldjump"/>
          </p:cNvPr>
          <p:cNvSpPr/>
          <p:nvPr/>
        </p:nvSpPr>
        <p:spPr>
          <a:xfrm>
            <a:off x="2224510" y="5455372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9" action="ppaction://hlinksldjump"/>
          </p:cNvPr>
          <p:cNvSpPr/>
          <p:nvPr/>
        </p:nvSpPr>
        <p:spPr>
          <a:xfrm>
            <a:off x="3163625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0" action="ppaction://hlinksldjump"/>
          </p:cNvPr>
          <p:cNvSpPr/>
          <p:nvPr/>
        </p:nvSpPr>
        <p:spPr>
          <a:xfrm>
            <a:off x="416452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11" action="ppaction://hlinksldjump"/>
          </p:cNvPr>
          <p:cNvSpPr/>
          <p:nvPr/>
        </p:nvSpPr>
        <p:spPr>
          <a:xfrm>
            <a:off x="5172283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12" action="ppaction://hlinksldjump"/>
          </p:cNvPr>
          <p:cNvSpPr/>
          <p:nvPr/>
        </p:nvSpPr>
        <p:spPr>
          <a:xfrm>
            <a:off x="7113431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13" action="ppaction://hlinksldjump"/>
          </p:cNvPr>
          <p:cNvSpPr/>
          <p:nvPr/>
        </p:nvSpPr>
        <p:spPr>
          <a:xfrm>
            <a:off x="8063488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72000" y="0"/>
            <a:ext cx="4571999" cy="4175392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572000" y="4175392"/>
            <a:ext cx="4569036" cy="1085097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785379" y="644132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9.9 million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628236" y="531044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599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870711" y="1044243"/>
            <a:ext cx="1139954" cy="2943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345357" y="931154"/>
            <a:ext cx="1139954" cy="305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Hotels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827752" y="1131209"/>
            <a:ext cx="1139954" cy="28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923067" y="731099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80,400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18299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8989E-6 L -0.49826 1.88989E-6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1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9200" y="-352962"/>
            <a:ext cx="14414315" cy="766816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33141" y="5470791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79" name="Rectangle 78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2004      2005      2006      2008       2009       </a:t>
            </a:r>
            <a:r>
              <a:rPr lang="en-US" sz="2200" dirty="0">
                <a:solidFill>
                  <a:prstClr val="white"/>
                </a:solidFill>
              </a:rPr>
              <a:t>2010   </a:t>
            </a:r>
            <a:r>
              <a:rPr lang="en-US" sz="2200" dirty="0" smtClean="0">
                <a:solidFill>
                  <a:prstClr val="white"/>
                </a:solidFill>
              </a:rPr>
              <a:t>    </a:t>
            </a:r>
            <a:r>
              <a:rPr lang="en-US" sz="2200" dirty="0">
                <a:solidFill>
                  <a:prstClr val="white"/>
                </a:solidFill>
              </a:rPr>
              <a:t>2012  </a:t>
            </a:r>
            <a:r>
              <a:rPr lang="en-US" sz="2200" dirty="0" smtClean="0">
                <a:solidFill>
                  <a:prstClr val="white"/>
                </a:solidFill>
              </a:rPr>
              <a:t>    </a:t>
            </a:r>
            <a:r>
              <a:rPr lang="en-US" sz="2200" dirty="0">
                <a:solidFill>
                  <a:prstClr val="white"/>
                </a:solidFill>
              </a:rPr>
              <a:t>2013    </a:t>
            </a:r>
            <a:r>
              <a:rPr lang="en-US" sz="2200" dirty="0" smtClean="0">
                <a:solidFill>
                  <a:prstClr val="white"/>
                </a:solidFill>
              </a:rPr>
              <a:t>  2014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6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1295107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>
            <a:hlinkClick r:id="rId8" action="ppaction://hlinksldjump"/>
          </p:cNvPr>
          <p:cNvSpPr/>
          <p:nvPr/>
        </p:nvSpPr>
        <p:spPr>
          <a:xfrm>
            <a:off x="2224510" y="5455372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>
            <a:hlinkClick r:id="rId9" action="ppaction://hlinksldjump"/>
          </p:cNvPr>
          <p:cNvSpPr/>
          <p:nvPr/>
        </p:nvSpPr>
        <p:spPr>
          <a:xfrm>
            <a:off x="3163625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>
            <a:hlinkClick r:id="rId10" action="ppaction://hlinksldjump"/>
          </p:cNvPr>
          <p:cNvSpPr/>
          <p:nvPr/>
        </p:nvSpPr>
        <p:spPr>
          <a:xfrm>
            <a:off x="416452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>
            <a:hlinkClick r:id="rId11" action="ppaction://hlinksldjump"/>
          </p:cNvPr>
          <p:cNvSpPr/>
          <p:nvPr/>
        </p:nvSpPr>
        <p:spPr>
          <a:xfrm>
            <a:off x="5172283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>
            <a:hlinkClick r:id="rId12" action="ppaction://hlinksldjump"/>
          </p:cNvPr>
          <p:cNvSpPr/>
          <p:nvPr/>
        </p:nvSpPr>
        <p:spPr>
          <a:xfrm>
            <a:off x="6197895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>
            <a:hlinkClick r:id="rId13" action="ppaction://hlinksldjump"/>
          </p:cNvPr>
          <p:cNvSpPr/>
          <p:nvPr/>
        </p:nvSpPr>
        <p:spPr>
          <a:xfrm>
            <a:off x="8063488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36433" y="0"/>
            <a:ext cx="2866144" cy="3104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652" y="2491432"/>
            <a:ext cx="2545390" cy="48229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534" y="1006608"/>
            <a:ext cx="982622" cy="93734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50" y="2126180"/>
            <a:ext cx="2545390" cy="365252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4572000" y="0"/>
            <a:ext cx="4571999" cy="4175392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572000" y="4175392"/>
            <a:ext cx="4569036" cy="1085097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819843" y="224988"/>
            <a:ext cx="1293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11 million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646907" y="326588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610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70711" y="635000"/>
            <a:ext cx="1139954" cy="3352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345357" y="731099"/>
            <a:ext cx="1139954" cy="325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827752" y="731099"/>
            <a:ext cx="1139954" cy="325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Rooms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923067" y="330989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84,600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767748" y="4299466"/>
            <a:ext cx="4332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790440" y="4712357"/>
            <a:ext cx="4332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Our Story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72000" y="4402953"/>
            <a:ext cx="3738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/>
            <a:r>
              <a:rPr lang="en-US" b="1" dirty="0" smtClean="0">
                <a:solidFill>
                  <a:prstClr val="white"/>
                </a:solidFill>
              </a:rPr>
              <a:t>Tourism Vision 2020 </a:t>
            </a:r>
            <a:r>
              <a:rPr lang="en-US" dirty="0" smtClean="0">
                <a:solidFill>
                  <a:prstClr val="white"/>
                </a:solidFill>
              </a:rPr>
              <a:t>announced</a:t>
            </a:r>
          </a:p>
          <a:p>
            <a:pPr marL="169863"/>
            <a:r>
              <a:rPr lang="en-US" dirty="0" smtClean="0">
                <a:solidFill>
                  <a:prstClr val="white"/>
                </a:solidFill>
              </a:rPr>
              <a:t>Dubai wins </a:t>
            </a:r>
            <a:r>
              <a:rPr lang="en-US" b="1" dirty="0" smtClean="0">
                <a:solidFill>
                  <a:prstClr val="white"/>
                </a:solidFill>
              </a:rPr>
              <a:t>Expo 2020 </a:t>
            </a:r>
            <a:r>
              <a:rPr lang="en-US" dirty="0" smtClean="0">
                <a:solidFill>
                  <a:prstClr val="white"/>
                </a:solidFill>
              </a:rPr>
              <a:t>bid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44214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169" y="-903110"/>
            <a:ext cx="13184854" cy="80055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83" y="1727200"/>
            <a:ext cx="1845732" cy="184573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0" name="Rectangle 59"/>
          <p:cNvSpPr/>
          <p:nvPr/>
        </p:nvSpPr>
        <p:spPr>
          <a:xfrm>
            <a:off x="8072273" y="5470791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2004      2005      2006      2008       2009       </a:t>
            </a:r>
            <a:r>
              <a:rPr lang="en-US" sz="2200" dirty="0">
                <a:solidFill>
                  <a:prstClr val="white"/>
                </a:solidFill>
              </a:rPr>
              <a:t>2010   </a:t>
            </a:r>
            <a:r>
              <a:rPr lang="en-US" sz="2200" dirty="0" smtClean="0">
                <a:solidFill>
                  <a:prstClr val="white"/>
                </a:solidFill>
              </a:rPr>
              <a:t>    </a:t>
            </a:r>
            <a:r>
              <a:rPr lang="en-US" sz="2200" dirty="0">
                <a:solidFill>
                  <a:prstClr val="white"/>
                </a:solidFill>
              </a:rPr>
              <a:t>2012  </a:t>
            </a:r>
            <a:r>
              <a:rPr lang="en-US" sz="2200" dirty="0" smtClean="0">
                <a:solidFill>
                  <a:prstClr val="white"/>
                </a:solidFill>
              </a:rPr>
              <a:t>    </a:t>
            </a:r>
            <a:r>
              <a:rPr lang="en-US" sz="2200" dirty="0">
                <a:solidFill>
                  <a:prstClr val="white"/>
                </a:solidFill>
              </a:rPr>
              <a:t>2013    </a:t>
            </a:r>
            <a:r>
              <a:rPr lang="en-US" sz="2200" dirty="0" smtClean="0">
                <a:solidFill>
                  <a:prstClr val="white"/>
                </a:solidFill>
              </a:rPr>
              <a:t>  2014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0" name="Rectangle 39">
            <a:hlinkClick r:id="rId7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>
            <a:hlinkClick r:id="rId8" action="ppaction://hlinksldjump"/>
          </p:cNvPr>
          <p:cNvSpPr/>
          <p:nvPr/>
        </p:nvSpPr>
        <p:spPr>
          <a:xfrm>
            <a:off x="1295107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>
            <a:hlinkClick r:id="rId9" action="ppaction://hlinksldjump"/>
          </p:cNvPr>
          <p:cNvSpPr/>
          <p:nvPr/>
        </p:nvSpPr>
        <p:spPr>
          <a:xfrm>
            <a:off x="2224510" y="5455372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hlinkClick r:id="rId10" action="ppaction://hlinksldjump"/>
          </p:cNvPr>
          <p:cNvSpPr/>
          <p:nvPr/>
        </p:nvSpPr>
        <p:spPr>
          <a:xfrm>
            <a:off x="3163625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>
            <a:hlinkClick r:id="rId11" action="ppaction://hlinksldjump"/>
          </p:cNvPr>
          <p:cNvSpPr/>
          <p:nvPr/>
        </p:nvSpPr>
        <p:spPr>
          <a:xfrm>
            <a:off x="416452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>
            <a:hlinkClick r:id="rId12" action="ppaction://hlinksldjump"/>
          </p:cNvPr>
          <p:cNvSpPr/>
          <p:nvPr/>
        </p:nvSpPr>
        <p:spPr>
          <a:xfrm>
            <a:off x="5172283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>
            <a:hlinkClick r:id="rId13" action="ppaction://hlinksldjump"/>
          </p:cNvPr>
          <p:cNvSpPr/>
          <p:nvPr/>
        </p:nvSpPr>
        <p:spPr>
          <a:xfrm>
            <a:off x="6197895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7113431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>
            <a:hlinkClick r:id="rId15" action="ppaction://hlinksldjump"/>
          </p:cNvPr>
          <p:cNvSpPr/>
          <p:nvPr/>
        </p:nvSpPr>
        <p:spPr>
          <a:xfrm>
            <a:off x="8063488" y="5446997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572000" y="0"/>
            <a:ext cx="4571999" cy="4175392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572000" y="4175392"/>
            <a:ext cx="4569036" cy="1085097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749312" y="136088"/>
            <a:ext cx="1435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11.6 million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646907" y="136088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657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870711" y="536198"/>
            <a:ext cx="1139954" cy="3451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 guests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345357" y="536198"/>
            <a:ext cx="1139954" cy="3451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Hotels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827752" y="536199"/>
            <a:ext cx="1139954" cy="345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Rooms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923067" y="136088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92,333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Our Story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4531554"/>
            <a:ext cx="3491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/>
            <a:r>
              <a:rPr lang="en-US" b="1" dirty="0" smtClean="0">
                <a:solidFill>
                  <a:prstClr val="white"/>
                </a:solidFill>
              </a:rPr>
              <a:t>#</a:t>
            </a:r>
            <a:r>
              <a:rPr lang="en-US" b="1" dirty="0" err="1" smtClean="0">
                <a:solidFill>
                  <a:prstClr val="white"/>
                </a:solidFill>
              </a:rPr>
              <a:t>MyDubai</a:t>
            </a:r>
            <a:r>
              <a:rPr lang="en-US" b="1" dirty="0" smtClean="0">
                <a:solidFill>
                  <a:prstClr val="white"/>
                </a:solidFill>
              </a:rPr>
              <a:t> initiative </a:t>
            </a:r>
            <a:r>
              <a:rPr lang="en-US" dirty="0" smtClean="0">
                <a:solidFill>
                  <a:prstClr val="white"/>
                </a:solidFill>
              </a:rPr>
              <a:t>launched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62264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5754E-6 L -0.1908 -3.8575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395607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52" name="Rectangle 51"/>
          <p:cNvSpPr/>
          <p:nvPr/>
        </p:nvSpPr>
        <p:spPr>
          <a:xfrm>
            <a:off x="0" y="5459501"/>
            <a:ext cx="9152905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92100" y="546685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73771" y="5446538"/>
            <a:ext cx="8625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2015      2016      2017      2018       2019       2020…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293525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>
            <a:hlinkClick r:id="rId6" action="ppaction://hlinksldjump"/>
          </p:cNvPr>
          <p:cNvSpPr/>
          <p:nvPr/>
        </p:nvSpPr>
        <p:spPr>
          <a:xfrm>
            <a:off x="1295107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>
            <a:hlinkClick r:id="rId7" action="ppaction://hlinksldjump"/>
          </p:cNvPr>
          <p:cNvSpPr/>
          <p:nvPr/>
        </p:nvSpPr>
        <p:spPr>
          <a:xfrm>
            <a:off x="2224510" y="5455372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hlinkClick r:id="rId8" action="ppaction://hlinksldjump"/>
          </p:cNvPr>
          <p:cNvSpPr/>
          <p:nvPr/>
        </p:nvSpPr>
        <p:spPr>
          <a:xfrm>
            <a:off x="3163625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>
            <a:hlinkClick r:id="rId9" action="ppaction://hlinksldjump"/>
          </p:cNvPr>
          <p:cNvSpPr/>
          <p:nvPr/>
        </p:nvSpPr>
        <p:spPr>
          <a:xfrm>
            <a:off x="416452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>
            <a:hlinkClick r:id="rId10" action="ppaction://hlinksldjump"/>
          </p:cNvPr>
          <p:cNvSpPr/>
          <p:nvPr/>
        </p:nvSpPr>
        <p:spPr>
          <a:xfrm>
            <a:off x="5172283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>
            <a:hlinkClick r:id="rId11" action="ppaction://hlinksldjump"/>
          </p:cNvPr>
          <p:cNvSpPr/>
          <p:nvPr/>
        </p:nvSpPr>
        <p:spPr>
          <a:xfrm>
            <a:off x="6197895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>
            <a:hlinkClick r:id="rId12" action="ppaction://hlinksldjump"/>
          </p:cNvPr>
          <p:cNvSpPr/>
          <p:nvPr/>
        </p:nvSpPr>
        <p:spPr>
          <a:xfrm>
            <a:off x="7113431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>
            <a:hlinkClick r:id="rId13" action="ppaction://hlinksldjump"/>
          </p:cNvPr>
          <p:cNvSpPr/>
          <p:nvPr/>
        </p:nvSpPr>
        <p:spPr>
          <a:xfrm>
            <a:off x="8063488" y="5446997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85097"/>
            <a:ext cx="4571999" cy="4175392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0" y="0"/>
            <a:ext cx="4569036" cy="1085097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30087" y="357882"/>
            <a:ext cx="3911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Annual Visitor Report 2014 </a:t>
            </a:r>
            <a:r>
              <a:rPr lang="en-US" dirty="0" smtClean="0">
                <a:solidFill>
                  <a:prstClr val="white"/>
                </a:solidFill>
              </a:rPr>
              <a:t>published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28606" y="1404034"/>
            <a:ext cx="3911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Collation of key tourism metrics, trends and insights</a:t>
            </a:r>
          </a:p>
          <a:p>
            <a:endParaRPr lang="en-US" b="1" dirty="0" smtClean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HEADLINE STATISTIC:</a:t>
            </a:r>
            <a:endParaRPr lang="en-US" b="1" dirty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13.2m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b="1" dirty="0" smtClean="0">
                <a:solidFill>
                  <a:prstClr val="white"/>
                </a:solidFill>
              </a:rPr>
              <a:t>international overnight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Includes all visitors travelling by air, sea and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Includes those visiting friends and relatives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Excludes UAE residents and air and sea crews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Excludes same-day visitors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186">
            <a:off x="4982591" y="357882"/>
            <a:ext cx="3298082" cy="2341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8344">
            <a:off x="5804978" y="1524865"/>
            <a:ext cx="3311237" cy="2337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3391">
            <a:off x="5239269" y="2912659"/>
            <a:ext cx="3311237" cy="234783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Our Story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01361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5754E-6 L -0.1908 -3.8575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5" grpId="0"/>
      <p:bldP spid="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5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8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8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494" t="11269" r="7071"/>
          <a:stretch/>
        </p:blipFill>
        <p:spPr>
          <a:xfrm>
            <a:off x="0" y="-1066801"/>
            <a:ext cx="9152906" cy="806416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8905" y="2083732"/>
            <a:ext cx="9152906" cy="154178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Tourism Vision</a:t>
            </a:r>
            <a:endParaRPr lang="en-US" sz="6600" dirty="0"/>
          </a:p>
        </p:txBody>
      </p:sp>
      <p:sp>
        <p:nvSpPr>
          <p:cNvPr id="26" name="Rectangle 25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5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590501" y="5951947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80906" y="5950738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ac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ac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ac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ac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ac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ac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ac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ac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1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906" y="0"/>
            <a:ext cx="9152906" cy="6858000"/>
          </a:xfrm>
          <a:prstGeom prst="rect">
            <a:avLst/>
          </a:prstGeom>
          <a:solidFill>
            <a:srgbClr val="8A0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79353" y="2437864"/>
            <a:ext cx="42707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20 MILLION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49627" y="3357389"/>
            <a:ext cx="2834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visitors per year by 2020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– doubling the 10 million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welcomed in 2012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8906" y="-10758"/>
            <a:ext cx="4586707" cy="6868758"/>
          </a:xfrm>
          <a:prstGeom prst="rect">
            <a:avLst/>
          </a:prstGeom>
          <a:solidFill>
            <a:srgbClr val="3C9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-2213842"/>
            <a:ext cx="1132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X2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78394" y="-1699175"/>
            <a:ext cx="13420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</a:rPr>
              <a:t>X2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4414" y="-2471686"/>
            <a:ext cx="9733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X2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9660" y="-2578544"/>
            <a:ext cx="1160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X2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9660" y="-1699175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45AB8"/>
                </a:solidFill>
              </a:rPr>
              <a:t>X2</a:t>
            </a:r>
            <a:endParaRPr lang="en-US" sz="3600" dirty="0">
              <a:solidFill>
                <a:srgbClr val="045AB8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20635" y="-1468343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X2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46039" y="-1791509"/>
            <a:ext cx="73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X2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18192" y="-975900"/>
            <a:ext cx="73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X2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40107" y="-1035572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X2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20555" y="-835517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X2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14216" y="-835517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45AB8"/>
                </a:solidFill>
              </a:rPr>
              <a:t>X2</a:t>
            </a:r>
            <a:endParaRPr lang="en-US" sz="2000" dirty="0">
              <a:solidFill>
                <a:srgbClr val="045AB8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66684" y="-1252899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X2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5558" y="-1745343"/>
            <a:ext cx="1160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X2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431571" y="-1289271"/>
            <a:ext cx="1160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6CB1FC"/>
                </a:solidFill>
              </a:rPr>
              <a:t>X2</a:t>
            </a:r>
            <a:endParaRPr lang="en-US" sz="7200" b="1" dirty="0">
              <a:solidFill>
                <a:srgbClr val="6CB1F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86977" y="-1289271"/>
            <a:ext cx="1160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X2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52206" y="-2392914"/>
            <a:ext cx="1132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X2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7030" y="-1720159"/>
            <a:ext cx="13420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</a:rPr>
              <a:t>X2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43050" y="-2492670"/>
            <a:ext cx="9733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X2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79212" y="-1529898"/>
            <a:ext cx="1160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X2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11866" y="-1878247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45AB8"/>
                </a:solidFill>
              </a:rPr>
              <a:t>X2</a:t>
            </a:r>
            <a:endParaRPr lang="en-US" sz="3600" dirty="0">
              <a:solidFill>
                <a:srgbClr val="045AB8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19271" y="-1489327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X2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44675" y="-1812493"/>
            <a:ext cx="73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X2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34014" y="-1154972"/>
            <a:ext cx="73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X2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66684" y="-868179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X2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44414" y="-1745343"/>
            <a:ext cx="73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6CB1FC"/>
                </a:solidFill>
              </a:rPr>
              <a:t>X2</a:t>
            </a:r>
            <a:endParaRPr lang="en-US" sz="3600" dirty="0">
              <a:solidFill>
                <a:srgbClr val="6CB1FC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41405" y="-1289271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X2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12852" y="-856501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45AB8"/>
                </a:solidFill>
              </a:rPr>
              <a:t>X2</a:t>
            </a:r>
            <a:endParaRPr lang="en-US" sz="2000" dirty="0">
              <a:solidFill>
                <a:srgbClr val="045AB8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65320" y="-1273883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X2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62633" y="-2157883"/>
            <a:ext cx="73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X2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14194" y="-1766327"/>
            <a:ext cx="1160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X2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20635" y="-1468343"/>
            <a:ext cx="1160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6CB1FC"/>
                </a:solidFill>
              </a:rPr>
              <a:t>X2</a:t>
            </a:r>
            <a:endParaRPr lang="en-US" sz="7200" b="1" dirty="0">
              <a:solidFill>
                <a:srgbClr val="6CB1FC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91493" y="-2384518"/>
            <a:ext cx="1160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X2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5778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2020 Objectives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542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repeatCount="indefinite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16" grpId="0"/>
      <p:bldP spid="24" grpId="0"/>
      <p:bldP spid="28" grpId="0" animBg="1"/>
      <p:bldP spid="2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026" y="1751027"/>
            <a:ext cx="6787948" cy="3355946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914400" y="4343400"/>
            <a:ext cx="7315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206261" y="4862675"/>
            <a:ext cx="4731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AB0587"/>
                </a:solidFill>
              </a:rPr>
              <a:t>Dubai FDI Canada Mission May </a:t>
            </a:r>
            <a:r>
              <a:rPr lang="en-US" sz="2400" dirty="0" smtClean="0">
                <a:solidFill>
                  <a:srgbClr val="AB0587"/>
                </a:solidFill>
              </a:rPr>
              <a:t>2017</a:t>
            </a:r>
            <a:endParaRPr lang="en-US" sz="2400" dirty="0">
              <a:solidFill>
                <a:srgbClr val="AB0587"/>
              </a:solidFill>
            </a:endParaRPr>
          </a:p>
        </p:txBody>
      </p:sp>
      <p:sp>
        <p:nvSpPr>
          <p:cNvPr id="2" name="Rectangle 1" hidden="1">
            <a:hlinkClick r:id="rId3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7.40741E-7 L 0 -0.0842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-0.04282 L 0 -3.33333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20" y="-2090997"/>
            <a:ext cx="12133620" cy="908836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" y="3354300"/>
            <a:ext cx="9152907" cy="2719335"/>
          </a:xfrm>
          <a:prstGeom prst="rect">
            <a:avLst/>
          </a:prstGeom>
          <a:solidFill>
            <a:srgbClr val="AB1B9A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58800" y="3354301"/>
            <a:ext cx="86353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Maintain market share across existing source markets</a:t>
            </a:r>
          </a:p>
          <a:p>
            <a:pPr marL="3429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Grow market share across markets and segments with high growth potential</a:t>
            </a:r>
          </a:p>
          <a:p>
            <a:pPr marL="3429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Capture transit traffic and increase number of repeat visitors</a:t>
            </a:r>
          </a:p>
          <a:p>
            <a:pPr marL="3429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Encourage visitors to stay longer</a:t>
            </a:r>
          </a:p>
          <a:p>
            <a:pPr marL="3429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Encourage visitors to spend more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2020 Objectives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5097E-6 L 0.1151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2630" r="-226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440" r="-150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9124" r="-19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448" r="-450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8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8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05219" y="-1100165"/>
            <a:ext cx="12752502" cy="79581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8905" y="2083732"/>
            <a:ext cx="9152906" cy="154178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Where we are now</a:t>
            </a:r>
            <a:endParaRPr lang="en-US" sz="6600" dirty="0"/>
          </a:p>
        </p:txBody>
      </p:sp>
      <p:sp>
        <p:nvSpPr>
          <p:cNvPr id="23" name="Rectangle 22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2630" r="-226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440" r="-150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9124" r="-19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448" r="-450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4593591" y="5952565"/>
            <a:ext cx="228291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Where We </a:t>
            </a:r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N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1" ac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ac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ac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ac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ac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ac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ac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ac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ac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05219" y="-1100165"/>
            <a:ext cx="12752502" cy="795816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47720" y="0"/>
            <a:ext cx="2866144" cy="3104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99" y="2186632"/>
            <a:ext cx="2545390" cy="4822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481" y="701808"/>
            <a:ext cx="982622" cy="9373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97" y="1821380"/>
            <a:ext cx="2545390" cy="3652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20641" y="0"/>
            <a:ext cx="4032265" cy="5951329"/>
          </a:xfrm>
          <a:prstGeom prst="rect">
            <a:avLst/>
          </a:prstGeom>
          <a:solidFill>
            <a:srgbClr val="AB1B9A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1467" y="204138"/>
            <a:ext cx="34706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The first World Expo in MENASA region</a:t>
            </a:r>
          </a:p>
          <a:p>
            <a:pPr marL="0" lvl="1"/>
            <a:endParaRPr lang="en-US" sz="2000" dirty="0" smtClean="0">
              <a:solidFill>
                <a:prstClr val="white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25 million total visits expected over 6 months – with 70% expected to be international visitors</a:t>
            </a:r>
          </a:p>
          <a:p>
            <a:pPr marL="342900" lvl="1" indent="-342900">
              <a:buFont typeface="Arial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Total site size: 438 hectares</a:t>
            </a:r>
          </a:p>
          <a:p>
            <a:pPr marL="0" lvl="1"/>
            <a:endParaRPr lang="en-US" sz="2000" dirty="0" smtClean="0">
              <a:solidFill>
                <a:prstClr val="white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Gated exhibition area: </a:t>
            </a:r>
            <a:br>
              <a:rPr lang="en-US" sz="2000" dirty="0" smtClean="0">
                <a:solidFill>
                  <a:prstClr val="white"/>
                </a:solidFill>
              </a:rPr>
            </a:br>
            <a:r>
              <a:rPr lang="en-US" sz="2000" dirty="0" smtClean="0">
                <a:solidFill>
                  <a:prstClr val="white"/>
                </a:solidFill>
              </a:rPr>
              <a:t>200 </a:t>
            </a:r>
            <a:r>
              <a:rPr lang="en-US" sz="2000" dirty="0">
                <a:solidFill>
                  <a:prstClr val="white"/>
                </a:solidFill>
              </a:rPr>
              <a:t>h</a:t>
            </a:r>
            <a:r>
              <a:rPr lang="en-US" sz="2000" dirty="0" smtClean="0">
                <a:solidFill>
                  <a:prstClr val="white"/>
                </a:solidFill>
              </a:rPr>
              <a:t>ectares – able to accommodate 250,000 people per day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93591" y="5952565"/>
            <a:ext cx="228291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Where We </a:t>
            </a:r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N</a:t>
            </a:r>
            <a:r>
              <a:rPr lang="en-US" dirty="0" smtClean="0"/>
              <a:t>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8" grpId="0" animBg="1"/>
      <p:bldP spid="21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265612"/>
            <a:ext cx="10685418" cy="712361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47720" y="0"/>
            <a:ext cx="2866144" cy="3104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6629" y="460603"/>
            <a:ext cx="1089493" cy="10479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829" y="1599995"/>
            <a:ext cx="1255827" cy="4906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" r="-67"/>
          <a:stretch/>
        </p:blipFill>
        <p:spPr>
          <a:xfrm>
            <a:off x="599607" y="2209139"/>
            <a:ext cx="2362370" cy="2515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" r="-67" b="-2451"/>
          <a:stretch/>
        </p:blipFill>
        <p:spPr>
          <a:xfrm>
            <a:off x="599607" y="2423812"/>
            <a:ext cx="2362369" cy="2199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" y="3429000"/>
            <a:ext cx="5120640" cy="2522329"/>
          </a:xfrm>
          <a:prstGeom prst="rect">
            <a:avLst/>
          </a:prstGeom>
          <a:solidFill>
            <a:srgbClr val="AB1B9A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720" y="3566779"/>
            <a:ext cx="4547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Phase one opened Oct 2013</a:t>
            </a:r>
          </a:p>
          <a:p>
            <a:pPr marL="0" lvl="1"/>
            <a:endParaRPr lang="en-US" sz="2000" dirty="0">
              <a:solidFill>
                <a:prstClr val="white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Passenger terminal </a:t>
            </a:r>
            <a:r>
              <a:rPr lang="en-US" sz="2000" dirty="0" smtClean="0">
                <a:solidFill>
                  <a:prstClr val="white"/>
                </a:solidFill>
              </a:rPr>
              <a:t>to </a:t>
            </a:r>
            <a:r>
              <a:rPr lang="en-US" sz="2000" dirty="0">
                <a:solidFill>
                  <a:prstClr val="white"/>
                </a:solidFill>
              </a:rPr>
              <a:t>accommodate 26 million passengers </a:t>
            </a:r>
            <a:r>
              <a:rPr lang="en-US" sz="2000" dirty="0" smtClean="0">
                <a:solidFill>
                  <a:prstClr val="white"/>
                </a:solidFill>
              </a:rPr>
              <a:t>per year by 2017</a:t>
            </a:r>
          </a:p>
          <a:p>
            <a:pPr marL="0" lvl="1"/>
            <a:endParaRPr lang="en-US" sz="2000" dirty="0" smtClean="0">
              <a:solidFill>
                <a:prstClr val="white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Ultimate capacity of </a:t>
            </a:r>
            <a:r>
              <a:rPr lang="en-US" sz="2000" b="1" dirty="0" smtClean="0">
                <a:solidFill>
                  <a:prstClr val="white"/>
                </a:solidFill>
              </a:rPr>
              <a:t>200 </a:t>
            </a:r>
            <a:r>
              <a:rPr lang="en-US" sz="2000" b="1" dirty="0">
                <a:solidFill>
                  <a:prstClr val="white"/>
                </a:solidFill>
              </a:rPr>
              <a:t>million </a:t>
            </a:r>
            <a:r>
              <a:rPr lang="en-US" sz="2000" dirty="0" smtClean="0">
                <a:solidFill>
                  <a:prstClr val="white"/>
                </a:solidFill>
              </a:rPr>
              <a:t>passengers per year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93591" y="5952565"/>
            <a:ext cx="228291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Where We </a:t>
            </a:r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N</a:t>
            </a:r>
            <a:r>
              <a:rPr lang="en-US" dirty="0" smtClean="0"/>
              <a:t>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3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938853" y="410529"/>
            <a:ext cx="1803530" cy="1811215"/>
            <a:chOff x="3497878" y="395757"/>
            <a:chExt cx="1803530" cy="1811215"/>
          </a:xfrm>
        </p:grpSpPr>
        <p:sp>
          <p:nvSpPr>
            <p:cNvPr id="18" name="Oval 17"/>
            <p:cNvSpPr/>
            <p:nvPr/>
          </p:nvSpPr>
          <p:spPr>
            <a:xfrm>
              <a:off x="3497878" y="40344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0379" y="1366048"/>
              <a:ext cx="830937" cy="76419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013" y="395757"/>
              <a:ext cx="1677916" cy="66735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536" y="1366047"/>
              <a:ext cx="830938" cy="76419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3933406" y="682606"/>
            <a:ext cx="1288842" cy="1274746"/>
            <a:chOff x="6439458" y="667834"/>
            <a:chExt cx="1288842" cy="1274746"/>
          </a:xfrm>
        </p:grpSpPr>
        <p:sp>
          <p:nvSpPr>
            <p:cNvPr id="32" name="Oval 31"/>
            <p:cNvSpPr/>
            <p:nvPr/>
          </p:nvSpPr>
          <p:spPr>
            <a:xfrm>
              <a:off x="6439458" y="667834"/>
              <a:ext cx="1288842" cy="1274746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730" y="667834"/>
              <a:ext cx="1199076" cy="47690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2861">
              <a:off x="6444226" y="1326414"/>
              <a:ext cx="593806" cy="5461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944" flipH="1">
              <a:off x="7151808" y="1335311"/>
              <a:ext cx="571150" cy="54611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0" y="1643907"/>
            <a:ext cx="1961917" cy="34061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969" y="1680051"/>
            <a:ext cx="2096743" cy="33338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14457" y="708145"/>
            <a:ext cx="1452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13,200,000</a:t>
            </a:r>
            <a:endParaRPr lang="en-US" b="1" dirty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International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overnight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visitors</a:t>
            </a:r>
            <a:endParaRPr lang="en-US" b="1" dirty="0" smtClean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68373" y="1135313"/>
            <a:ext cx="64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8</a:t>
            </a:r>
            <a:r>
              <a:rPr lang="en-US" b="1" dirty="0" smtClean="0">
                <a:solidFill>
                  <a:prstClr val="white"/>
                </a:solidFill>
              </a:rPr>
              <a:t>.2%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24291" y="4974241"/>
            <a:ext cx="103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Dubai in </a:t>
            </a:r>
            <a:b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</a:br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2014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594307" y="1953824"/>
            <a:ext cx="1288842" cy="1274746"/>
            <a:chOff x="6439458" y="667834"/>
            <a:chExt cx="1288842" cy="1274746"/>
          </a:xfrm>
        </p:grpSpPr>
        <p:sp>
          <p:nvSpPr>
            <p:cNvPr id="46" name="Oval 45"/>
            <p:cNvSpPr/>
            <p:nvPr/>
          </p:nvSpPr>
          <p:spPr>
            <a:xfrm>
              <a:off x="6439458" y="667834"/>
              <a:ext cx="1288842" cy="1274746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730" y="667834"/>
              <a:ext cx="1199076" cy="47690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2861">
              <a:off x="6444226" y="1326414"/>
              <a:ext cx="593806" cy="54611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944" flipH="1">
              <a:off x="7151808" y="1335311"/>
              <a:ext cx="571150" cy="546110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949" y="3092388"/>
            <a:ext cx="1183557" cy="188185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914759" y="2406531"/>
            <a:ext cx="64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4.7%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73761" y="4974241"/>
            <a:ext cx="92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Global </a:t>
            </a:r>
            <a:b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</a:br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average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50002" y="4974241"/>
            <a:ext cx="145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Year-on-year </a:t>
            </a:r>
          </a:p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increase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52" y="282796"/>
            <a:ext cx="1129145" cy="113750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798425" y="661978"/>
            <a:ext cx="96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B1B9A"/>
                </a:solidFill>
              </a:rPr>
              <a:t>7.8 days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68043" y="384979"/>
            <a:ext cx="1006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B1B9A"/>
                </a:solidFill>
              </a:rPr>
              <a:t>Average </a:t>
            </a:r>
          </a:p>
          <a:p>
            <a:pPr algn="ctr"/>
            <a:r>
              <a:rPr lang="en-US" b="1" dirty="0" smtClean="0">
                <a:solidFill>
                  <a:srgbClr val="AB1B9A"/>
                </a:solidFill>
              </a:rPr>
              <a:t>length </a:t>
            </a:r>
            <a:br>
              <a:rPr lang="en-US" b="1" dirty="0" smtClean="0">
                <a:solidFill>
                  <a:srgbClr val="AB1B9A"/>
                </a:solidFill>
              </a:rPr>
            </a:br>
            <a:r>
              <a:rPr lang="en-US" b="1" dirty="0" smtClean="0">
                <a:solidFill>
                  <a:srgbClr val="AB1B9A"/>
                </a:solidFill>
              </a:rPr>
              <a:t>of stay</a:t>
            </a:r>
            <a:endParaRPr lang="en-US" dirty="0">
              <a:solidFill>
                <a:srgbClr val="AB1B9A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International Overnight Visitors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accel="40000" decel="4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accel="40000" decel="6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accel="40000" decel="6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accel="40000" decel="6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3.61111E-6 -0.0599 L 3.61111E-6 -2.46994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3.61111E-6 -0.0599 L 3.61111E-6 -2.46994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/>
      <p:bldP spid="51" grpId="0"/>
      <p:bldP spid="52" grpId="0"/>
      <p:bldP spid="53" grpId="0"/>
      <p:bldP spid="56" grpId="0"/>
      <p:bldP spid="56" grpId="1"/>
      <p:bldP spid="57" grpId="0"/>
      <p:bldP spid="57" grpId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0" y="331630"/>
            <a:ext cx="6185322" cy="29943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0" y="3042381"/>
            <a:ext cx="6185322" cy="309400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49" y="331630"/>
            <a:ext cx="2223430" cy="4251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15"/>
          <a:stretch/>
        </p:blipFill>
        <p:spPr>
          <a:xfrm>
            <a:off x="6174952" y="3187521"/>
            <a:ext cx="2499684" cy="19924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3" b="23084"/>
          <a:stretch/>
        </p:blipFill>
        <p:spPr>
          <a:xfrm>
            <a:off x="6459403" y="756743"/>
            <a:ext cx="2591725" cy="23774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Visitor Demographics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8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1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1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1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1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642" y="1485900"/>
            <a:ext cx="8290796" cy="4154271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796609" y="522344"/>
            <a:ext cx="7356297" cy="646331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% </a:t>
            </a:r>
            <a:r>
              <a:rPr lang="en-US" sz="2400" dirty="0" smtClean="0">
                <a:solidFill>
                  <a:prstClr val="white"/>
                </a:solidFill>
              </a:rPr>
              <a:t>of </a:t>
            </a:r>
            <a:r>
              <a:rPr lang="en-US" sz="2400" dirty="0" err="1" smtClean="0">
                <a:solidFill>
                  <a:prstClr val="white"/>
                </a:solidFill>
              </a:rPr>
              <a:t>travellers</a:t>
            </a:r>
            <a:r>
              <a:rPr lang="en-US" sz="2400" dirty="0" smtClean="0">
                <a:solidFill>
                  <a:prstClr val="white"/>
                </a:solidFill>
              </a:rPr>
              <a:t> visiting key attractions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520092"/>
            <a:ext cx="1674687" cy="648583"/>
            <a:chOff x="1" y="3352192"/>
            <a:chExt cx="1674687" cy="648583"/>
          </a:xfrm>
        </p:grpSpPr>
        <p:sp>
          <p:nvSpPr>
            <p:cNvPr id="19" name="TextBox 18"/>
            <p:cNvSpPr txBox="1"/>
            <p:nvPr/>
          </p:nvSpPr>
          <p:spPr>
            <a:xfrm>
              <a:off x="1" y="3352192"/>
              <a:ext cx="1674687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874" y="3407077"/>
              <a:ext cx="491736" cy="491736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4146997"/>
            <a:ext cx="1741114" cy="181039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Visitor Attractions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42" y="3415235"/>
            <a:ext cx="1971285" cy="2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4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3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065315" y="1538825"/>
            <a:ext cx="1803530" cy="1803530"/>
            <a:chOff x="1065315" y="1538825"/>
            <a:chExt cx="1803530" cy="1803530"/>
          </a:xfrm>
        </p:grpSpPr>
        <p:sp>
          <p:nvSpPr>
            <p:cNvPr id="15" name="Oval 14"/>
            <p:cNvSpPr/>
            <p:nvPr/>
          </p:nvSpPr>
          <p:spPr>
            <a:xfrm>
              <a:off x="1065315" y="1538825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2197" y="2540438"/>
              <a:ext cx="830937" cy="76419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831" y="1547095"/>
              <a:ext cx="1677916" cy="66735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406" y="2540437"/>
              <a:ext cx="830938" cy="764195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497878" y="395757"/>
            <a:ext cx="1803530" cy="1811215"/>
            <a:chOff x="3497878" y="395757"/>
            <a:chExt cx="1803530" cy="1811215"/>
          </a:xfrm>
        </p:grpSpPr>
        <p:sp>
          <p:nvSpPr>
            <p:cNvPr id="18" name="Oval 17"/>
            <p:cNvSpPr/>
            <p:nvPr/>
          </p:nvSpPr>
          <p:spPr>
            <a:xfrm>
              <a:off x="3497878" y="40344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0379" y="1366048"/>
              <a:ext cx="830937" cy="76419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013" y="395757"/>
              <a:ext cx="1677916" cy="66735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536" y="1366047"/>
              <a:ext cx="830938" cy="76419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439458" y="667834"/>
            <a:ext cx="1288842" cy="1274746"/>
            <a:chOff x="6439458" y="667834"/>
            <a:chExt cx="1288842" cy="1274746"/>
          </a:xfrm>
        </p:grpSpPr>
        <p:sp>
          <p:nvSpPr>
            <p:cNvPr id="32" name="Oval 31"/>
            <p:cNvSpPr/>
            <p:nvPr/>
          </p:nvSpPr>
          <p:spPr>
            <a:xfrm>
              <a:off x="6439458" y="667834"/>
              <a:ext cx="1288842" cy="1274746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730" y="667834"/>
              <a:ext cx="1199076" cy="47690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2861">
              <a:off x="6444226" y="1326414"/>
              <a:ext cx="593806" cy="5461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944" flipH="1">
              <a:off x="7151808" y="1335311"/>
              <a:ext cx="571150" cy="546110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81" y="2254473"/>
            <a:ext cx="2974682" cy="27238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16" y="2962561"/>
            <a:ext cx="1158728" cy="20116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85" y="1639303"/>
            <a:ext cx="1961917" cy="34061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5508" y="1640425"/>
            <a:ext cx="2096743" cy="333381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95852" y="2130243"/>
            <a:ext cx="1346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11,012,487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Hotel guests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21701" y="954040"/>
            <a:ext cx="1355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11,629,578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Hotel</a:t>
            </a:r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guests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06507" y="992972"/>
            <a:ext cx="9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5.6%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increase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3885" y="497424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2013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68380" y="49727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2014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Hotel Establishment Guests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accel="40000" decel="4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accel="40000" decel="4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4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accel="40000" decel="6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7" grpId="0"/>
      <p:bldP spid="38" grpId="0"/>
      <p:bldP spid="36" grpId="0"/>
      <p:bldP spid="41" grpId="0"/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5287138" y="1252976"/>
            <a:ext cx="1673845" cy="1775636"/>
            <a:chOff x="1146288" y="1897047"/>
            <a:chExt cx="1803530" cy="1854884"/>
          </a:xfrm>
        </p:grpSpPr>
        <p:sp>
          <p:nvSpPr>
            <p:cNvPr id="66" name="Oval 65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69" name="TextBox 68"/>
          <p:cNvSpPr txBox="1"/>
          <p:nvPr/>
        </p:nvSpPr>
        <p:spPr>
          <a:xfrm>
            <a:off x="5641302" y="1817629"/>
            <a:ext cx="9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7.4%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increase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763939" y="753126"/>
            <a:ext cx="1978097" cy="2098390"/>
            <a:chOff x="1146288" y="1897047"/>
            <a:chExt cx="1803530" cy="1854884"/>
          </a:xfrm>
        </p:grpSpPr>
        <p:sp>
          <p:nvSpPr>
            <p:cNvPr id="56" name="Oval 55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92589" y="1963698"/>
            <a:ext cx="1673845" cy="1775636"/>
            <a:chOff x="1146288" y="1897047"/>
            <a:chExt cx="1803530" cy="1854884"/>
          </a:xfrm>
        </p:grpSpPr>
        <p:sp>
          <p:nvSpPr>
            <p:cNvPr id="44" name="Oval 43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0" y="2497639"/>
            <a:ext cx="2735772" cy="250504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61637" y="2528351"/>
            <a:ext cx="133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41,578,768</a:t>
            </a:r>
            <a:endParaRPr lang="en-US" b="1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guest nights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33874" y="3100495"/>
            <a:ext cx="1246909" cy="17729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4841" y="3788884"/>
            <a:ext cx="695176" cy="10845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88" y="2404518"/>
            <a:ext cx="1540598" cy="25466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78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Hotel Guest Nights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" y="3447464"/>
            <a:ext cx="880032" cy="145472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87028" y="1482588"/>
            <a:ext cx="1318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44,663,362</a:t>
            </a:r>
            <a:endParaRPr lang="en-US" b="1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guest nights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56" y="2851516"/>
            <a:ext cx="2064792" cy="2080087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920155" y="49867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2013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54649" y="49852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2014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1" y="2685741"/>
            <a:ext cx="1129145" cy="1137509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 flipV="1">
            <a:off x="8223372" y="1587277"/>
            <a:ext cx="1" cy="12161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8223371" y="3716360"/>
            <a:ext cx="1" cy="121524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87073" y="947650"/>
            <a:ext cx="108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B1B9A"/>
                </a:solidFill>
              </a:rPr>
              <a:t>3.84 days</a:t>
            </a:r>
          </a:p>
          <a:p>
            <a:pPr algn="ctr"/>
            <a:r>
              <a:rPr lang="en-US" dirty="0" smtClean="0">
                <a:solidFill>
                  <a:srgbClr val="AB1B9A"/>
                </a:solidFill>
              </a:rPr>
              <a:t>2014</a:t>
            </a:r>
            <a:endParaRPr lang="en-US" dirty="0">
              <a:solidFill>
                <a:srgbClr val="AB1B9A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87074" y="4949058"/>
            <a:ext cx="108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B1B9A"/>
                </a:solidFill>
              </a:rPr>
              <a:t>3.78 days</a:t>
            </a:r>
          </a:p>
          <a:p>
            <a:pPr algn="ctr"/>
            <a:r>
              <a:rPr lang="en-US" dirty="0" smtClean="0">
                <a:solidFill>
                  <a:srgbClr val="AB1B9A"/>
                </a:solidFill>
              </a:rPr>
              <a:t>2013</a:t>
            </a:r>
            <a:endParaRPr lang="en-US" dirty="0">
              <a:solidFill>
                <a:srgbClr val="AB1B9A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accel="40000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accel="40000" decel="6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accel="40000" decel="6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40000" decel="6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21600000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3.61111E-6 -0.0599 L 3.61111E-6 -2.46994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2.5E-6 0.0599 L 2.5E-6 -1.24884E-6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8" grpId="0"/>
      <p:bldP spid="6" grpId="0" animBg="1"/>
      <p:bldP spid="59" grpId="0"/>
      <p:bldP spid="70" grpId="0"/>
      <p:bldP spid="71" grpId="0"/>
      <p:bldP spid="33" grpId="0"/>
      <p:bldP spid="33" grpId="1"/>
      <p:bldP spid="73" grpId="0"/>
      <p:bldP spid="7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8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8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365270" y="1609436"/>
            <a:ext cx="1673845" cy="1775636"/>
            <a:chOff x="1146288" y="1897047"/>
            <a:chExt cx="1803530" cy="1854884"/>
          </a:xfrm>
        </p:grpSpPr>
        <p:sp>
          <p:nvSpPr>
            <p:cNvPr id="47" name="Oval 46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1296337" y="2313943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AED </a:t>
            </a:r>
            <a:r>
              <a:rPr lang="en-US" b="1" dirty="0" smtClean="0">
                <a:solidFill>
                  <a:prstClr val="white"/>
                </a:solidFill>
              </a:rPr>
              <a:t>13.63 </a:t>
            </a:r>
            <a:r>
              <a:rPr lang="en-US" b="1" dirty="0">
                <a:solidFill>
                  <a:prstClr val="white"/>
                </a:solidFill>
              </a:rPr>
              <a:t>billion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4" b="25294"/>
          <a:stretch/>
        </p:blipFill>
        <p:spPr>
          <a:xfrm>
            <a:off x="3708847" y="3166887"/>
            <a:ext cx="2641444" cy="13148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9" y="3354691"/>
            <a:ext cx="2578832" cy="1170062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676446" y="1453162"/>
            <a:ext cx="1673845" cy="1775636"/>
            <a:chOff x="1146288" y="1897047"/>
            <a:chExt cx="1803530" cy="1854884"/>
          </a:xfrm>
        </p:grpSpPr>
        <p:sp>
          <p:nvSpPr>
            <p:cNvPr id="53" name="Oval 52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4607513" y="2179185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AED </a:t>
            </a:r>
            <a:r>
              <a:rPr lang="en-US" b="1" dirty="0" smtClean="0">
                <a:solidFill>
                  <a:prstClr val="white"/>
                </a:solidFill>
              </a:rPr>
              <a:t>15.27 </a:t>
            </a:r>
            <a:r>
              <a:rPr lang="en-US" b="1" dirty="0">
                <a:solidFill>
                  <a:prstClr val="white"/>
                </a:solidFill>
              </a:rPr>
              <a:t>billion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02149" y="432338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2013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63813" y="43529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2014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H="1" flipV="1">
            <a:off x="7624022" y="141043"/>
            <a:ext cx="1" cy="235895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7624021" y="3044389"/>
            <a:ext cx="0" cy="179527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7035032" y="1846870"/>
            <a:ext cx="1189138" cy="1261453"/>
            <a:chOff x="1146288" y="1897047"/>
            <a:chExt cx="1803530" cy="1854884"/>
          </a:xfrm>
        </p:grpSpPr>
        <p:sp>
          <p:nvSpPr>
            <p:cNvPr id="81" name="Oval 80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8A046D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13" y="1897047"/>
              <a:ext cx="1677916" cy="66735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1709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>
            <a:off x="7130504" y="2166076"/>
            <a:ext cx="9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12%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increase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78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Hotel Room Revenue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accel="40000" decel="6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accel="40000" decel="6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accel="40000" decel="6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62" grpId="0"/>
          <p:bldP spid="63" grpId="0"/>
          <p:bldP spid="64" grpId="0"/>
          <p:bldP spid="84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accel="40000" decel="6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accel="40000" decel="6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accel="40000" decel="6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62" grpId="0"/>
          <p:bldP spid="63" grpId="0"/>
          <p:bldP spid="64" grpId="0"/>
          <p:bldP spid="84" grpId="0"/>
          <p:bldP spid="6" grpId="0" animBg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365270" y="1609436"/>
            <a:ext cx="1673845" cy="1775636"/>
            <a:chOff x="1146288" y="1897047"/>
            <a:chExt cx="1803530" cy="1854884"/>
          </a:xfrm>
        </p:grpSpPr>
        <p:sp>
          <p:nvSpPr>
            <p:cNvPr id="47" name="Oval 46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1354846" y="2313943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AED </a:t>
            </a:r>
            <a:r>
              <a:rPr lang="en-US" b="1" dirty="0" smtClean="0">
                <a:solidFill>
                  <a:prstClr val="white"/>
                </a:solidFill>
              </a:rPr>
              <a:t>8.22 </a:t>
            </a:r>
            <a:r>
              <a:rPr lang="en-US" b="1" dirty="0">
                <a:solidFill>
                  <a:prstClr val="white"/>
                </a:solidFill>
              </a:rPr>
              <a:t>billion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4" b="25294"/>
          <a:stretch/>
        </p:blipFill>
        <p:spPr>
          <a:xfrm>
            <a:off x="3708847" y="3166887"/>
            <a:ext cx="2641444" cy="13148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9" y="3354691"/>
            <a:ext cx="2578832" cy="1170062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676446" y="1453162"/>
            <a:ext cx="1673845" cy="1775636"/>
            <a:chOff x="1146288" y="1897047"/>
            <a:chExt cx="1803530" cy="1854884"/>
          </a:xfrm>
        </p:grpSpPr>
        <p:sp>
          <p:nvSpPr>
            <p:cNvPr id="53" name="Oval 52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4666022" y="2179185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AED </a:t>
            </a:r>
            <a:r>
              <a:rPr lang="en-US" b="1" dirty="0" smtClean="0">
                <a:solidFill>
                  <a:prstClr val="white"/>
                </a:solidFill>
              </a:rPr>
              <a:t>8.72 </a:t>
            </a:r>
            <a:r>
              <a:rPr lang="en-US" b="1" dirty="0">
                <a:solidFill>
                  <a:prstClr val="white"/>
                </a:solidFill>
              </a:rPr>
              <a:t>billion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02148" y="432338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2013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63812" y="43529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85000"/>
                  </a:prstClr>
                </a:solidFill>
              </a:rPr>
              <a:t>2014</a:t>
            </a:r>
            <a:endParaRPr lang="en-US" b="1" dirty="0">
              <a:solidFill>
                <a:prstClr val="white">
                  <a:lumMod val="85000"/>
                </a:prstClr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H="1" flipV="1">
            <a:off x="7624022" y="141043"/>
            <a:ext cx="1" cy="235895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7624021" y="3044389"/>
            <a:ext cx="0" cy="179527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7035032" y="1846870"/>
            <a:ext cx="1189138" cy="1261453"/>
            <a:chOff x="1146288" y="1897047"/>
            <a:chExt cx="1803530" cy="1854884"/>
          </a:xfrm>
        </p:grpSpPr>
        <p:sp>
          <p:nvSpPr>
            <p:cNvPr id="81" name="Oval 80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8A046D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13" y="1897047"/>
              <a:ext cx="1677916" cy="66735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1709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>
            <a:off x="7154888" y="2166076"/>
            <a:ext cx="9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6.1%</a:t>
            </a:r>
            <a:endParaRPr lang="en-US" b="1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increase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8540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Hotel F&amp;B and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Other Revenue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accel="40000" decel="6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accel="40000" decel="6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accel="40000" decel="6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62" grpId="0"/>
          <p:bldP spid="63" grpId="0"/>
          <p:bldP spid="64" grpId="0"/>
          <p:bldP spid="84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accel="40000" decel="6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accel="40000" decel="6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accel="40000" decel="6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62" grpId="0"/>
          <p:bldP spid="63" grpId="0"/>
          <p:bldP spid="64" grpId="0"/>
          <p:bldP spid="84" grpId="0"/>
          <p:bldP spid="6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 rot="16200000">
            <a:off x="4469556" y="2212826"/>
            <a:ext cx="4490315" cy="1449977"/>
          </a:xfrm>
          <a:prstGeom prst="rightArrow">
            <a:avLst>
              <a:gd name="adj1" fmla="val 68018"/>
              <a:gd name="adj2" fmla="val 57207"/>
            </a:avLst>
          </a:prstGeom>
          <a:solidFill>
            <a:srgbClr val="8A04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84678" y="3470050"/>
            <a:ext cx="2639596" cy="190065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39900" r="67661" b="12632"/>
          <a:stretch/>
        </p:blipFill>
        <p:spPr>
          <a:xfrm>
            <a:off x="1267968" y="3871875"/>
            <a:ext cx="2157984" cy="14988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466258" y="1961592"/>
            <a:ext cx="1741979" cy="1847913"/>
            <a:chOff x="1146288" y="1897047"/>
            <a:chExt cx="1803530" cy="1854884"/>
          </a:xfrm>
        </p:grpSpPr>
        <p:sp>
          <p:nvSpPr>
            <p:cNvPr id="36" name="Oval 35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1433901" y="267741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AED </a:t>
            </a:r>
            <a:r>
              <a:rPr lang="en-US" b="1" dirty="0" smtClean="0">
                <a:solidFill>
                  <a:prstClr val="white"/>
                </a:solidFill>
              </a:rPr>
              <a:t>21.84 billion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2013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619015" y="993104"/>
            <a:ext cx="1920458" cy="2037246"/>
            <a:chOff x="1146288" y="1897047"/>
            <a:chExt cx="1803530" cy="1854884"/>
          </a:xfrm>
        </p:grpSpPr>
        <p:sp>
          <p:nvSpPr>
            <p:cNvPr id="41" name="Oval 40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3654586" y="1828591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AED </a:t>
            </a:r>
            <a:r>
              <a:rPr lang="en-US" b="1" dirty="0" smtClean="0">
                <a:solidFill>
                  <a:prstClr val="white"/>
                </a:solidFill>
              </a:rPr>
              <a:t>23.98 billion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16682" y="1965684"/>
            <a:ext cx="97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9.8%</a:t>
            </a:r>
            <a:endParaRPr lang="en-US" b="1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increase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9" t="14237" r="39345" b="12631"/>
          <a:stretch/>
        </p:blipFill>
        <p:spPr>
          <a:xfrm>
            <a:off x="3511295" y="3061541"/>
            <a:ext cx="2028177" cy="230916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3" t="17694" r="8092" b="12631"/>
          <a:stretch/>
        </p:blipFill>
        <p:spPr>
          <a:xfrm>
            <a:off x="5649808" y="3170665"/>
            <a:ext cx="2236901" cy="22000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45778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Hotel Total Revenue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accel="40000" decel="6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accel="40000" decel="6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39" grpId="0"/>
          <p:bldP spid="44" grpId="0"/>
          <p:bldP spid="48" grpId="0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accel="40000" decel="6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accel="40000" decel="6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39" grpId="0"/>
          <p:bldP spid="44" grpId="0"/>
          <p:bldP spid="48" grpId="0"/>
          <p:bldP spid="33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42" y="1470181"/>
            <a:ext cx="3325331" cy="840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15708" r="7050" b="18493"/>
          <a:stretch/>
        </p:blipFill>
        <p:spPr>
          <a:xfrm>
            <a:off x="5119707" y="1327874"/>
            <a:ext cx="3023785" cy="9722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b="7207"/>
          <a:stretch/>
        </p:blipFill>
        <p:spPr>
          <a:xfrm>
            <a:off x="953291" y="1327875"/>
            <a:ext cx="2421272" cy="9722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81500" y="232005"/>
            <a:ext cx="31809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>
                    <a:lumMod val="75000"/>
                  </a:prstClr>
                </a:solidFill>
              </a:rPr>
              <a:t>Number of Hotels</a:t>
            </a:r>
          </a:p>
          <a:p>
            <a:pPr algn="ctr"/>
            <a:r>
              <a:rPr lang="en-US" sz="2800" b="1" dirty="0">
                <a:solidFill>
                  <a:prstClr val="white">
                    <a:lumMod val="75000"/>
                  </a:prstClr>
                </a:solidFill>
              </a:rPr>
              <a:t>&amp; Hotel Apartments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22960" y="2580523"/>
            <a:ext cx="7498080" cy="0"/>
          </a:xfrm>
          <a:prstGeom prst="line">
            <a:avLst/>
          </a:prstGeom>
          <a:ln>
            <a:solidFill>
              <a:srgbClr val="AB1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08299" y="2589828"/>
            <a:ext cx="8098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611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97317" y="2576389"/>
            <a:ext cx="8098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657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2014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822959" y="3464663"/>
            <a:ext cx="7498080" cy="0"/>
          </a:xfrm>
          <a:prstGeom prst="line">
            <a:avLst/>
          </a:prstGeom>
          <a:ln>
            <a:solidFill>
              <a:srgbClr val="AB1B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27413" y="3877928"/>
            <a:ext cx="7498080" cy="0"/>
          </a:xfrm>
          <a:prstGeom prst="line">
            <a:avLst/>
          </a:prstGeom>
          <a:ln>
            <a:solidFill>
              <a:srgbClr val="AB1B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66659" y="3486927"/>
            <a:ext cx="249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dirty="0">
                <a:solidFill>
                  <a:prstClr val="white"/>
                </a:solidFill>
              </a:rPr>
              <a:t>Total Room Stock </a:t>
            </a:r>
            <a:r>
              <a:rPr lang="en-US" b="1" dirty="0" smtClean="0">
                <a:solidFill>
                  <a:prstClr val="white"/>
                </a:solidFill>
              </a:rPr>
              <a:t>84,534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55678" y="3486927"/>
            <a:ext cx="249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dirty="0">
                <a:solidFill>
                  <a:prstClr val="white"/>
                </a:solidFill>
              </a:rPr>
              <a:t>Total Room Stock </a:t>
            </a:r>
            <a:r>
              <a:rPr lang="en-US" b="1" dirty="0" smtClean="0">
                <a:solidFill>
                  <a:prstClr val="white"/>
                </a:solidFill>
              </a:rPr>
              <a:t>92,333</a:t>
            </a:r>
            <a:endParaRPr lang="en-US" b="1" dirty="0">
              <a:solidFill>
                <a:prstClr val="white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554665" y="4075611"/>
            <a:ext cx="1628019" cy="1727023"/>
            <a:chOff x="1146288" y="1897047"/>
            <a:chExt cx="1803530" cy="1854884"/>
          </a:xfrm>
        </p:grpSpPr>
        <p:sp>
          <p:nvSpPr>
            <p:cNvPr id="51" name="Oval 50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1486534" y="4329698"/>
            <a:ext cx="1760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46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more</a:t>
            </a:r>
            <a:endParaRPr lang="en-US" sz="1400" dirty="0">
              <a:solidFill>
                <a:prstClr val="white"/>
              </a:solidFill>
            </a:endParaRP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establishments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918909" y="3993511"/>
            <a:ext cx="1628019" cy="1727023"/>
            <a:chOff x="1146288" y="1897047"/>
            <a:chExt cx="1803530" cy="1854884"/>
          </a:xfrm>
        </p:grpSpPr>
        <p:sp>
          <p:nvSpPr>
            <p:cNvPr id="56" name="Oval 55"/>
            <p:cNvSpPr/>
            <p:nvPr/>
          </p:nvSpPr>
          <p:spPr>
            <a:xfrm>
              <a:off x="1146288" y="1924402"/>
              <a:ext cx="1803530" cy="1803530"/>
            </a:xfrm>
            <a:prstGeom prst="ellipse">
              <a:avLst/>
            </a:prstGeom>
            <a:solidFill>
              <a:srgbClr val="AB0587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804" y="1897047"/>
              <a:ext cx="1677916" cy="667352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08984" y="3084579"/>
              <a:ext cx="1677916" cy="667352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850778" y="4443543"/>
            <a:ext cx="17605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7,799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m</a:t>
            </a:r>
            <a:r>
              <a:rPr lang="en-US" sz="1400" dirty="0" smtClean="0">
                <a:solidFill>
                  <a:prstClr val="white"/>
                </a:solidFill>
              </a:rPr>
              <a:t>ore rooms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4584172" y="3613054"/>
            <a:ext cx="145113" cy="11707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5400000" flipV="1">
            <a:off x="4411336" y="3613054"/>
            <a:ext cx="145113" cy="11707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4577801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Hotel Inventory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60000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6" presetClass="entr" presetSubtype="37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accel="40000" decel="6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9" grpId="0"/>
          <p:bldP spid="45" grpId="0"/>
          <p:bldP spid="20" grpId="0"/>
          <p:bldP spid="49" grpId="0"/>
          <p:bldP spid="54" grpId="0"/>
          <p:bldP spid="59" grpId="0"/>
          <p:bldP spid="21" grpId="0" animBg="1"/>
          <p:bldP spid="60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6" presetClass="entr" presetSubtype="37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accel="40000" decel="6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9" grpId="0"/>
          <p:bldP spid="45" grpId="0"/>
          <p:bldP spid="20" grpId="0"/>
          <p:bldP spid="49" grpId="0"/>
          <p:bldP spid="54" grpId="0"/>
          <p:bldP spid="59" grpId="0"/>
          <p:bldP spid="21" grpId="0" animBg="1"/>
          <p:bldP spid="60" grpId="0" animBg="1"/>
          <p:bldP spid="33" grpId="0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59307" y="297320"/>
            <a:ext cx="6625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>
                    <a:lumMod val="75000"/>
                  </a:prstClr>
                </a:solidFill>
              </a:rPr>
              <a:t>Global Top 5 Cities: Hotel Performance KPIs</a:t>
            </a:r>
            <a:endParaRPr lang="en-US" sz="2800" b="1" dirty="0">
              <a:solidFill>
                <a:prstClr val="white">
                  <a:lumMod val="75000"/>
                </a:prstClr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832104" y="979717"/>
            <a:ext cx="7498080" cy="0"/>
          </a:xfrm>
          <a:prstGeom prst="line">
            <a:avLst/>
          </a:prstGeom>
          <a:ln>
            <a:solidFill>
              <a:srgbClr val="AB1B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32104" y="1500487"/>
            <a:ext cx="7498080" cy="0"/>
          </a:xfrm>
          <a:prstGeom prst="line">
            <a:avLst/>
          </a:prstGeom>
          <a:ln>
            <a:solidFill>
              <a:srgbClr val="AB1B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2522378" y="1748711"/>
            <a:ext cx="1572768" cy="523220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86%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17874" y="1047671"/>
            <a:ext cx="1913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2000" dirty="0" smtClean="0">
                <a:solidFill>
                  <a:prstClr val="white"/>
                </a:solidFill>
              </a:rPr>
              <a:t>Hotel occupancy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338422" y="1037251"/>
            <a:ext cx="2179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2000" dirty="0" smtClean="0">
                <a:solidFill>
                  <a:prstClr val="white"/>
                </a:solidFill>
              </a:rPr>
              <a:t>Avg. daily rate </a:t>
            </a:r>
            <a:r>
              <a:rPr lang="en-US" sz="1400" i="1" dirty="0" smtClean="0">
                <a:solidFill>
                  <a:prstClr val="white"/>
                </a:solidFill>
              </a:rPr>
              <a:t>(AED)</a:t>
            </a:r>
            <a:endParaRPr lang="en-US" sz="2000" b="1" i="1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39988" y="1047671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US" sz="2000" dirty="0" err="1" smtClean="0">
                <a:solidFill>
                  <a:prstClr val="white"/>
                </a:solidFill>
              </a:rPr>
              <a:t>RevPAR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1400" i="1" dirty="0" smtClean="0">
                <a:solidFill>
                  <a:prstClr val="white"/>
                </a:solidFill>
              </a:rPr>
              <a:t>(AED)</a:t>
            </a:r>
            <a:endParaRPr lang="en-US" b="1" i="1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0842" y="1748711"/>
            <a:ext cx="1126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2800" dirty="0" smtClean="0">
                <a:solidFill>
                  <a:prstClr val="white"/>
                </a:solidFill>
              </a:rPr>
              <a:t>DUBAI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0842" y="2509933"/>
            <a:ext cx="18998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2800" dirty="0" smtClean="0">
                <a:solidFill>
                  <a:prstClr val="white"/>
                </a:solidFill>
              </a:rPr>
              <a:t>SINGAPORE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0843" y="3271155"/>
            <a:ext cx="163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2800" dirty="0" smtClean="0">
                <a:solidFill>
                  <a:prstClr val="white"/>
                </a:solidFill>
              </a:rPr>
              <a:t>BANGKOK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0844" y="4032377"/>
            <a:ext cx="1488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2800" dirty="0" smtClean="0">
                <a:solidFill>
                  <a:prstClr val="white"/>
                </a:solidFill>
              </a:rPr>
              <a:t>LONDON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0842" y="4793599"/>
            <a:ext cx="1002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sz="2800" dirty="0" smtClean="0">
                <a:solidFill>
                  <a:prstClr val="white"/>
                </a:solidFill>
              </a:rPr>
              <a:t>PARIS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22378" y="2509933"/>
            <a:ext cx="1499616" cy="52322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82.2%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22378" y="3271155"/>
            <a:ext cx="1472184" cy="52322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80.4%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22378" y="4032376"/>
            <a:ext cx="1371600" cy="52322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75.1%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22379" y="4793599"/>
            <a:ext cx="1243584" cy="52322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67.8%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21299" y="1748711"/>
            <a:ext cx="1828800" cy="523220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983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21303" y="2509933"/>
            <a:ext cx="1453896" cy="52322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782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21302" y="3271155"/>
            <a:ext cx="759388" cy="52322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385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21301" y="4032377"/>
            <a:ext cx="1316736" cy="52322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709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521304" y="4793599"/>
            <a:ext cx="1700784" cy="52322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917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453050" y="1748711"/>
            <a:ext cx="1828800" cy="523220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845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444427" y="2509933"/>
            <a:ext cx="1389888" cy="523220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642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453049" y="3271155"/>
            <a:ext cx="809897" cy="523220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310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53051" y="4001599"/>
            <a:ext cx="1152144" cy="584775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532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53051" y="4793599"/>
            <a:ext cx="1344168" cy="523220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622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577801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Hotel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Performance KPIs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7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61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89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35" grpId="0" animBg="1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 animBg="1"/>
          <p:bldP spid="48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6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8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35" grpId="0" animBg="1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 animBg="1"/>
          <p:bldP spid="48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49" grpId="0" animBg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10" y="2945376"/>
            <a:ext cx="3467321" cy="300718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73" y="3052793"/>
            <a:ext cx="2097625" cy="289853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9" y="120515"/>
            <a:ext cx="8848548" cy="36367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7801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2014 Visitor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Source Markets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720" y="3949701"/>
            <a:ext cx="8447112" cy="1714500"/>
          </a:xfrm>
          <a:prstGeom prst="rect">
            <a:avLst/>
          </a:prstGeom>
          <a:solidFill>
            <a:srgbClr val="8A046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640080" numCol="4" rtlCol="0" anchor="t">
            <a:noAutofit/>
          </a:bodyPr>
          <a:lstStyle/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India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Saudi Arabia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UK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Oman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USA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Pakistan</a:t>
            </a:r>
          </a:p>
          <a:p>
            <a:pPr marL="515938" indent="-342900">
              <a:buFontTx/>
              <a:buAutoNum type="arabicPeriod"/>
            </a:pPr>
            <a:r>
              <a:rPr lang="it-IT" dirty="0">
                <a:solidFill>
                  <a:prstClr val="white"/>
                </a:solidFill>
              </a:rPr>
              <a:t>China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Iran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Germany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Kuwait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Philippines</a:t>
            </a:r>
          </a:p>
          <a:p>
            <a:pPr marL="515938" indent="-342900">
              <a:buFontTx/>
              <a:buAutoNum type="arabicPeriod"/>
            </a:pPr>
            <a:r>
              <a:rPr lang="it-IT" dirty="0">
                <a:solidFill>
                  <a:prstClr val="white"/>
                </a:solidFill>
              </a:rPr>
              <a:t>Egypt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Australia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France</a:t>
            </a:r>
          </a:p>
          <a:p>
            <a:pPr marL="515938" indent="-342900">
              <a:buFontTx/>
              <a:buAutoNum type="arabicPeriod"/>
            </a:pPr>
            <a:r>
              <a:rPr lang="it-IT" dirty="0">
                <a:solidFill>
                  <a:prstClr val="white"/>
                </a:solidFill>
              </a:rPr>
              <a:t>Qatar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Russia</a:t>
            </a:r>
          </a:p>
          <a:p>
            <a:pPr marL="515938" indent="-342900">
              <a:buFontTx/>
              <a:buAutoNum type="arabicPeriod"/>
            </a:pPr>
            <a:r>
              <a:rPr lang="it-IT" dirty="0">
                <a:solidFill>
                  <a:prstClr val="white"/>
                </a:solidFill>
              </a:rPr>
              <a:t>Italy</a:t>
            </a:r>
          </a:p>
          <a:p>
            <a:pPr marL="515938" indent="-342900">
              <a:buFontTx/>
              <a:buAutoNum type="arabicPeriod"/>
            </a:pPr>
            <a:r>
              <a:rPr lang="it-IT" dirty="0">
                <a:solidFill>
                  <a:prstClr val="white"/>
                </a:solidFill>
              </a:rPr>
              <a:t>Canada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Nigeria</a:t>
            </a:r>
          </a:p>
          <a:p>
            <a:pPr marL="515938" indent="-342900">
              <a:buFontTx/>
              <a:buAutoNum type="arabicPeriod"/>
            </a:pPr>
            <a:r>
              <a:rPr lang="it-IT" dirty="0" smtClean="0">
                <a:solidFill>
                  <a:prstClr val="white"/>
                </a:solidFill>
              </a:rPr>
              <a:t>Jordan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4580906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20</a:t>
            </a:r>
            <a:r>
              <a:rPr lang="en-US" altLang="zh-CN" dirty="0" smtClean="0">
                <a:solidFill>
                  <a:prstClr val="white"/>
                </a:solidFill>
              </a:rPr>
              <a:t>16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Visitor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Source Markets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0" y="354575"/>
            <a:ext cx="8447112" cy="359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3327400" y="355600"/>
            <a:ext cx="1249053" cy="1249053"/>
            <a:chOff x="3327400" y="355600"/>
            <a:chExt cx="1249053" cy="1249053"/>
          </a:xfrm>
        </p:grpSpPr>
        <p:sp>
          <p:nvSpPr>
            <p:cNvPr id="2" name="Oval 1"/>
            <p:cNvSpPr/>
            <p:nvPr/>
          </p:nvSpPr>
          <p:spPr>
            <a:xfrm>
              <a:off x="3327400" y="355600"/>
              <a:ext cx="1249053" cy="1249053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56626" y="73316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solidFill>
                    <a:prstClr val="white"/>
                  </a:solidFill>
                </a:rPr>
                <a:t>21%</a:t>
              </a:r>
              <a:endParaRPr lang="en-US" sz="3600" dirty="0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56626" y="609338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prstClr val="white"/>
                  </a:solidFill>
                </a:rPr>
                <a:t>W. Europe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665354" y="876300"/>
            <a:ext cx="1409700" cy="1409700"/>
            <a:chOff x="4665354" y="876300"/>
            <a:chExt cx="1409700" cy="1409700"/>
          </a:xfrm>
        </p:grpSpPr>
        <p:sp>
          <p:nvSpPr>
            <p:cNvPr id="19" name="Oval 18"/>
            <p:cNvSpPr/>
            <p:nvPr/>
          </p:nvSpPr>
          <p:spPr>
            <a:xfrm>
              <a:off x="4665354" y="876300"/>
              <a:ext cx="1409700" cy="1409700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74904" y="1334184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solidFill>
                    <a:prstClr val="white"/>
                  </a:solidFill>
                </a:rPr>
                <a:t>23%</a:t>
              </a:r>
              <a:endParaRPr lang="en-US" sz="3600" dirty="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74904" y="1188927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prstClr val="white"/>
                  </a:solidFill>
                </a:rPr>
                <a:t>GCC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081153" y="1374157"/>
            <a:ext cx="990600" cy="865496"/>
            <a:chOff x="4081153" y="1374157"/>
            <a:chExt cx="990600" cy="865496"/>
          </a:xfrm>
        </p:grpSpPr>
        <p:sp>
          <p:nvSpPr>
            <p:cNvPr id="23" name="Oval 22"/>
            <p:cNvSpPr/>
            <p:nvPr/>
          </p:nvSpPr>
          <p:spPr>
            <a:xfrm>
              <a:off x="4138528" y="1374157"/>
              <a:ext cx="865496" cy="865496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61227" y="1621495"/>
              <a:ext cx="8200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prstClr val="white"/>
                  </a:solidFill>
                </a:rPr>
                <a:t>12%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81153" y="151884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prstClr val="white"/>
                  </a:solidFill>
                </a:rPr>
                <a:t>MENA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007546" y="1420504"/>
            <a:ext cx="990600" cy="865496"/>
            <a:chOff x="6007546" y="1420504"/>
            <a:chExt cx="990600" cy="865496"/>
          </a:xfrm>
        </p:grpSpPr>
        <p:sp>
          <p:nvSpPr>
            <p:cNvPr id="21" name="Oval 20"/>
            <p:cNvSpPr/>
            <p:nvPr/>
          </p:nvSpPr>
          <p:spPr>
            <a:xfrm>
              <a:off x="6075054" y="1420504"/>
              <a:ext cx="865496" cy="865496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97753" y="1660222"/>
              <a:ext cx="8200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prstClr val="white"/>
                  </a:solidFill>
                </a:rPr>
                <a:t>16%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7546" y="155220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prstClr val="white"/>
                  </a:solidFill>
                </a:rPr>
                <a:t>S. Asia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147194" y="2448834"/>
            <a:ext cx="990600" cy="686324"/>
            <a:chOff x="4147194" y="2448834"/>
            <a:chExt cx="990600" cy="686324"/>
          </a:xfrm>
        </p:grpSpPr>
        <p:sp>
          <p:nvSpPr>
            <p:cNvPr id="29" name="Oval 28"/>
            <p:cNvSpPr/>
            <p:nvPr/>
          </p:nvSpPr>
          <p:spPr>
            <a:xfrm>
              <a:off x="4295002" y="2448834"/>
              <a:ext cx="686324" cy="686324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9463" y="2637363"/>
              <a:ext cx="597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prstClr val="white"/>
                  </a:solidFill>
                </a:rPr>
                <a:t>5</a:t>
              </a:r>
              <a:r>
                <a:rPr lang="en-GB" sz="2400" dirty="0" smtClean="0">
                  <a:solidFill>
                    <a:prstClr val="white"/>
                  </a:solidFill>
                </a:rPr>
                <a:t>%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47194" y="252503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prstClr val="white"/>
                  </a:solidFill>
                </a:rPr>
                <a:t>Africa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76300" y="1498948"/>
            <a:ext cx="990600" cy="740705"/>
            <a:chOff x="876300" y="1498948"/>
            <a:chExt cx="990600" cy="740705"/>
          </a:xfrm>
        </p:grpSpPr>
        <p:sp>
          <p:nvSpPr>
            <p:cNvPr id="27" name="Oval 26"/>
            <p:cNvSpPr/>
            <p:nvPr/>
          </p:nvSpPr>
          <p:spPr>
            <a:xfrm>
              <a:off x="1001247" y="1498948"/>
              <a:ext cx="740705" cy="74070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72899" y="1698619"/>
              <a:ext cx="597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prstClr val="white"/>
                  </a:solidFill>
                </a:rPr>
                <a:t>7%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76300" y="158722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prstClr val="white"/>
                  </a:solidFill>
                </a:rPr>
                <a:t>Americas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077312" y="1545295"/>
            <a:ext cx="990600" cy="753584"/>
            <a:chOff x="7077312" y="1545295"/>
            <a:chExt cx="990600" cy="753584"/>
          </a:xfrm>
        </p:grpSpPr>
        <p:sp>
          <p:nvSpPr>
            <p:cNvPr id="25" name="Oval 24"/>
            <p:cNvSpPr/>
            <p:nvPr/>
          </p:nvSpPr>
          <p:spPr>
            <a:xfrm>
              <a:off x="7202260" y="1545295"/>
              <a:ext cx="740705" cy="74070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73911" y="1837214"/>
              <a:ext cx="597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prstClr val="white"/>
                  </a:solidFill>
                </a:rPr>
                <a:t>8</a:t>
              </a:r>
              <a:r>
                <a:rPr lang="en-GB" sz="2400" dirty="0" smtClean="0">
                  <a:solidFill>
                    <a:prstClr val="white"/>
                  </a:solidFill>
                </a:rPr>
                <a:t>%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77312" y="1549121"/>
              <a:ext cx="990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white"/>
                  </a:solidFill>
                </a:rPr>
                <a:t>N. Asia </a:t>
              </a:r>
              <a:br>
                <a:rPr lang="en-GB" sz="1100" b="1" dirty="0" smtClean="0">
                  <a:solidFill>
                    <a:prstClr val="white"/>
                  </a:solidFill>
                </a:rPr>
              </a:br>
              <a:r>
                <a:rPr lang="en-GB" sz="1100" b="1" dirty="0" smtClean="0">
                  <a:solidFill>
                    <a:prstClr val="white"/>
                  </a:solidFill>
                </a:rPr>
                <a:t>&amp; S.E. Asia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810947" y="521613"/>
            <a:ext cx="990600" cy="722679"/>
            <a:chOff x="5810947" y="521613"/>
            <a:chExt cx="990600" cy="722679"/>
          </a:xfrm>
        </p:grpSpPr>
        <p:sp>
          <p:nvSpPr>
            <p:cNvPr id="31" name="Oval 30"/>
            <p:cNvSpPr/>
            <p:nvPr/>
          </p:nvSpPr>
          <p:spPr>
            <a:xfrm>
              <a:off x="5963085" y="533138"/>
              <a:ext cx="686324" cy="686324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22786" y="782627"/>
              <a:ext cx="597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prstClr val="white"/>
                  </a:solidFill>
                </a:rPr>
                <a:t>5</a:t>
              </a:r>
              <a:r>
                <a:rPr lang="en-GB" sz="2400" dirty="0" smtClean="0">
                  <a:solidFill>
                    <a:prstClr val="white"/>
                  </a:solidFill>
                </a:rPr>
                <a:t>%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0947" y="521613"/>
              <a:ext cx="990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white"/>
                  </a:solidFill>
                </a:rPr>
                <a:t>Russia, CIS </a:t>
              </a:r>
              <a:br>
                <a:rPr lang="en-GB" sz="1100" b="1" dirty="0" smtClean="0">
                  <a:solidFill>
                    <a:prstClr val="white"/>
                  </a:solidFill>
                </a:rPr>
              </a:br>
              <a:r>
                <a:rPr lang="en-GB" sz="1100" b="1" dirty="0" smtClean="0">
                  <a:solidFill>
                    <a:prstClr val="white"/>
                  </a:solidFill>
                </a:rPr>
                <a:t>&amp; E. Europe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585311" y="3064667"/>
            <a:ext cx="1232701" cy="787336"/>
            <a:chOff x="7580296" y="3022827"/>
            <a:chExt cx="990600" cy="632704"/>
          </a:xfrm>
        </p:grpSpPr>
        <p:sp>
          <p:nvSpPr>
            <p:cNvPr id="34" name="Oval 33"/>
            <p:cNvSpPr/>
            <p:nvPr/>
          </p:nvSpPr>
          <p:spPr>
            <a:xfrm>
              <a:off x="7770626" y="3022827"/>
              <a:ext cx="605625" cy="60562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94090" y="3193866"/>
              <a:ext cx="597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prstClr val="white"/>
                  </a:solidFill>
                </a:rPr>
                <a:t>3%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580296" y="3095193"/>
              <a:ext cx="99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white"/>
                  </a:solidFill>
                </a:rPr>
                <a:t>Australasia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438" y="-298801"/>
            <a:ext cx="12987344" cy="74114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1" y="3883630"/>
            <a:ext cx="4570275" cy="2731087"/>
          </a:xfrm>
          <a:prstGeom prst="rect">
            <a:avLst/>
          </a:prstGeom>
          <a:solidFill>
            <a:srgbClr val="8A046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640080" numCol="2" rtlCol="0" anchor="t"/>
          <a:lstStyle/>
          <a:p>
            <a:pPr marL="173038"/>
            <a:r>
              <a:rPr lang="it-IT" sz="1200" b="1" dirty="0">
                <a:solidFill>
                  <a:prstClr val="white"/>
                </a:solidFill>
              </a:rPr>
              <a:t>#</a:t>
            </a:r>
            <a:r>
              <a:rPr lang="it-IT" sz="1200" b="1" dirty="0" smtClean="0">
                <a:solidFill>
                  <a:prstClr val="white"/>
                </a:solidFill>
              </a:rPr>
              <a:t>1     </a:t>
            </a:r>
            <a:r>
              <a:rPr lang="it-IT" sz="1200" dirty="0" smtClean="0">
                <a:solidFill>
                  <a:prstClr val="white"/>
                </a:solidFill>
              </a:rPr>
              <a:t>Saudi Arabia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#2 </a:t>
            </a:r>
            <a:r>
              <a:rPr lang="it-IT" sz="1200" b="1" dirty="0" smtClean="0">
                <a:solidFill>
                  <a:prstClr val="white"/>
                </a:solidFill>
              </a:rPr>
              <a:t>    </a:t>
            </a:r>
            <a:r>
              <a:rPr lang="it-IT" sz="1200" dirty="0" smtClean="0">
                <a:solidFill>
                  <a:prstClr val="white"/>
                </a:solidFill>
              </a:rPr>
              <a:t>India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#3 </a:t>
            </a:r>
            <a:r>
              <a:rPr lang="it-IT" sz="1200" b="1" dirty="0" smtClean="0">
                <a:solidFill>
                  <a:prstClr val="white"/>
                </a:solidFill>
              </a:rPr>
              <a:t>    </a:t>
            </a:r>
            <a:r>
              <a:rPr lang="it-IT" sz="1200" dirty="0" smtClean="0">
                <a:solidFill>
                  <a:prstClr val="white"/>
                </a:solidFill>
              </a:rPr>
              <a:t>UK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#4 </a:t>
            </a:r>
            <a:r>
              <a:rPr lang="it-IT" sz="1200" b="1" dirty="0" smtClean="0">
                <a:solidFill>
                  <a:prstClr val="white"/>
                </a:solidFill>
              </a:rPr>
              <a:t>    </a:t>
            </a:r>
            <a:r>
              <a:rPr lang="it-IT" sz="1200" dirty="0" smtClean="0">
                <a:solidFill>
                  <a:prstClr val="white"/>
                </a:solidFill>
              </a:rPr>
              <a:t>USA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#5 </a:t>
            </a:r>
            <a:r>
              <a:rPr lang="it-IT" sz="1200" b="1" dirty="0" smtClean="0">
                <a:solidFill>
                  <a:prstClr val="white"/>
                </a:solidFill>
              </a:rPr>
              <a:t>    </a:t>
            </a:r>
            <a:r>
              <a:rPr lang="it-IT" sz="1200" dirty="0" smtClean="0">
                <a:solidFill>
                  <a:prstClr val="white"/>
                </a:solidFill>
              </a:rPr>
              <a:t>Iran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#6 </a:t>
            </a:r>
            <a:r>
              <a:rPr lang="it-IT" sz="1200" b="1" dirty="0" smtClean="0">
                <a:solidFill>
                  <a:prstClr val="white"/>
                </a:solidFill>
              </a:rPr>
              <a:t>    </a:t>
            </a:r>
            <a:r>
              <a:rPr lang="it-IT" sz="1200" dirty="0" smtClean="0">
                <a:solidFill>
                  <a:prstClr val="white"/>
                </a:solidFill>
              </a:rPr>
              <a:t>Oman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</a:t>
            </a:r>
            <a:r>
              <a:rPr lang="it-IT" sz="1200" b="1" dirty="0" smtClean="0">
                <a:solidFill>
                  <a:prstClr val="white"/>
                </a:solidFill>
              </a:rPr>
              <a:t>7     </a:t>
            </a:r>
            <a:r>
              <a:rPr lang="it-IT" sz="1200" dirty="0" smtClean="0">
                <a:solidFill>
                  <a:prstClr val="white"/>
                </a:solidFill>
              </a:rPr>
              <a:t>China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#8 </a:t>
            </a:r>
            <a:r>
              <a:rPr lang="it-IT" sz="1200" b="1" dirty="0" smtClean="0">
                <a:solidFill>
                  <a:prstClr val="white"/>
                </a:solidFill>
              </a:rPr>
              <a:t>    </a:t>
            </a:r>
            <a:r>
              <a:rPr lang="it-IT" sz="1200" dirty="0" smtClean="0">
                <a:solidFill>
                  <a:prstClr val="white"/>
                </a:solidFill>
              </a:rPr>
              <a:t>Kuwait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#9 </a:t>
            </a:r>
            <a:r>
              <a:rPr lang="it-IT" sz="1200" b="1" dirty="0" smtClean="0">
                <a:solidFill>
                  <a:prstClr val="white"/>
                </a:solidFill>
              </a:rPr>
              <a:t>    </a:t>
            </a:r>
            <a:r>
              <a:rPr lang="it-IT" sz="1200" dirty="0" smtClean="0">
                <a:solidFill>
                  <a:prstClr val="white"/>
                </a:solidFill>
              </a:rPr>
              <a:t>Russia</a:t>
            </a:r>
            <a:endParaRPr lang="it-IT" sz="1200" dirty="0">
              <a:solidFill>
                <a:prstClr val="white"/>
              </a:solidFill>
            </a:endParaRPr>
          </a:p>
          <a:p>
            <a:pPr marL="173038"/>
            <a:r>
              <a:rPr lang="it-IT" sz="1200" b="1" dirty="0">
                <a:solidFill>
                  <a:prstClr val="white"/>
                </a:solidFill>
              </a:rPr>
              <a:t>#10 </a:t>
            </a:r>
            <a:r>
              <a:rPr lang="it-IT" sz="1200" b="1" dirty="0" smtClean="0">
                <a:solidFill>
                  <a:prstClr val="white"/>
                </a:solidFill>
              </a:rPr>
              <a:t> </a:t>
            </a:r>
            <a:r>
              <a:rPr lang="it-IT" sz="1200" dirty="0" smtClean="0">
                <a:solidFill>
                  <a:prstClr val="white"/>
                </a:solidFill>
              </a:rPr>
              <a:t>Germany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#11 Pakistan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#12 Australia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#13 Egypt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#14 Nigeria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#15 France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#16 Philippines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#17 Italy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#18 </a:t>
            </a:r>
            <a:r>
              <a:rPr lang="en-US" sz="1200" dirty="0" smtClean="0">
                <a:solidFill>
                  <a:prstClr val="white"/>
                </a:solidFill>
              </a:rPr>
              <a:t>Qatar</a:t>
            </a:r>
            <a:endParaRPr lang="it-IT" sz="1200" dirty="0" smtClean="0">
              <a:solidFill>
                <a:prstClr val="white"/>
              </a:solidFill>
            </a:endParaRP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#19 Jordan</a:t>
            </a:r>
          </a:p>
          <a:p>
            <a:pPr marL="173038"/>
            <a:r>
              <a:rPr lang="it-IT" sz="1200" dirty="0" smtClean="0">
                <a:solidFill>
                  <a:prstClr val="white"/>
                </a:solidFill>
              </a:rPr>
              <a:t>#20 Lebanon</a:t>
            </a:r>
            <a:endParaRPr lang="it-IT" sz="1200" dirty="0">
              <a:solidFill>
                <a:prstClr val="white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403432" y="2674525"/>
            <a:ext cx="438878" cy="422919"/>
            <a:chOff x="5349717" y="2430539"/>
            <a:chExt cx="438878" cy="422919"/>
          </a:xfrm>
        </p:grpSpPr>
        <p:sp>
          <p:nvSpPr>
            <p:cNvPr id="6" name="Teardrop 5"/>
            <p:cNvSpPr/>
            <p:nvPr/>
          </p:nvSpPr>
          <p:spPr>
            <a:xfrm rot="8100000">
              <a:off x="5349717" y="2430539"/>
              <a:ext cx="438878" cy="422919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81856" y="2505005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1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24456" y="2782932"/>
            <a:ext cx="373207" cy="359635"/>
            <a:chOff x="6878116" y="2897015"/>
            <a:chExt cx="373207" cy="359635"/>
          </a:xfrm>
        </p:grpSpPr>
        <p:sp>
          <p:nvSpPr>
            <p:cNvPr id="37" name="Teardrop 36"/>
            <p:cNvSpPr/>
            <p:nvPr/>
          </p:nvSpPr>
          <p:spPr>
            <a:xfrm rot="8100000">
              <a:off x="6878116" y="2897015"/>
              <a:ext cx="373207" cy="359635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72294" y="2915875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2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67021" y="1244970"/>
            <a:ext cx="412411" cy="397414"/>
            <a:chOff x="3767021" y="1244970"/>
            <a:chExt cx="412411" cy="397414"/>
          </a:xfrm>
        </p:grpSpPr>
        <p:sp>
          <p:nvSpPr>
            <p:cNvPr id="38" name="Teardrop 37"/>
            <p:cNvSpPr/>
            <p:nvPr/>
          </p:nvSpPr>
          <p:spPr>
            <a:xfrm rot="8100000">
              <a:off x="3767021" y="1244970"/>
              <a:ext cx="412411" cy="397414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85115" y="1296569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3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43562" y="1929167"/>
            <a:ext cx="346075" cy="339725"/>
            <a:chOff x="943562" y="1929167"/>
            <a:chExt cx="346075" cy="339725"/>
          </a:xfrm>
        </p:grpSpPr>
        <p:sp>
          <p:nvSpPr>
            <p:cNvPr id="39" name="Teardrop 38"/>
            <p:cNvSpPr/>
            <p:nvPr/>
          </p:nvSpPr>
          <p:spPr>
            <a:xfrm rot="8100000">
              <a:off x="943562" y="1929167"/>
              <a:ext cx="346075" cy="339725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29299" y="1958948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4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27034" y="956517"/>
            <a:ext cx="349250" cy="336550"/>
            <a:chOff x="6927034" y="956517"/>
            <a:chExt cx="349250" cy="336550"/>
          </a:xfrm>
        </p:grpSpPr>
        <p:sp>
          <p:nvSpPr>
            <p:cNvPr id="40" name="Teardrop 39"/>
            <p:cNvSpPr/>
            <p:nvPr/>
          </p:nvSpPr>
          <p:spPr>
            <a:xfrm rot="8100000">
              <a:off x="6927034" y="956517"/>
              <a:ext cx="349250" cy="336550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020272" y="963944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40953" y="2535375"/>
            <a:ext cx="349250" cy="336550"/>
            <a:chOff x="8108795" y="2404488"/>
            <a:chExt cx="349250" cy="336550"/>
          </a:xfrm>
        </p:grpSpPr>
        <p:sp>
          <p:nvSpPr>
            <p:cNvPr id="41" name="Teardrop 40"/>
            <p:cNvSpPr/>
            <p:nvPr/>
          </p:nvSpPr>
          <p:spPr>
            <a:xfrm rot="8100000">
              <a:off x="8108795" y="2404488"/>
              <a:ext cx="349250" cy="336550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189942" y="2422650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7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3978" y="2353761"/>
            <a:ext cx="349250" cy="336550"/>
            <a:chOff x="6197836" y="2404489"/>
            <a:chExt cx="349250" cy="336550"/>
          </a:xfrm>
        </p:grpSpPr>
        <p:sp>
          <p:nvSpPr>
            <p:cNvPr id="42" name="Teardrop 41"/>
            <p:cNvSpPr/>
            <p:nvPr/>
          </p:nvSpPr>
          <p:spPr>
            <a:xfrm rot="8100000">
              <a:off x="6197836" y="2404489"/>
              <a:ext cx="349250" cy="336550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83917" y="2423145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5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218" y="6116139"/>
            <a:ext cx="376492" cy="333769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74636" y="6117375"/>
            <a:ext cx="376492" cy="33376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77603" y="5950094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Hotel Guest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Source Markets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309141" y="2454800"/>
            <a:ext cx="499324" cy="261610"/>
            <a:chOff x="4169897" y="1559402"/>
            <a:chExt cx="499324" cy="261610"/>
          </a:xfrm>
        </p:grpSpPr>
        <p:sp>
          <p:nvSpPr>
            <p:cNvPr id="47" name="Teardrop 46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11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801466" y="4862472"/>
            <a:ext cx="499324" cy="261610"/>
            <a:chOff x="4169897" y="1559402"/>
            <a:chExt cx="499324" cy="261610"/>
          </a:xfrm>
        </p:grpSpPr>
        <p:sp>
          <p:nvSpPr>
            <p:cNvPr id="51" name="Teardrop 50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12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89380" y="2652841"/>
            <a:ext cx="499324" cy="261610"/>
            <a:chOff x="4169897" y="1559402"/>
            <a:chExt cx="499324" cy="261610"/>
          </a:xfrm>
        </p:grpSpPr>
        <p:sp>
          <p:nvSpPr>
            <p:cNvPr id="54" name="Teardrop 53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13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804485" y="1747133"/>
            <a:ext cx="499324" cy="261610"/>
            <a:chOff x="4169897" y="1559402"/>
            <a:chExt cx="499324" cy="261610"/>
          </a:xfrm>
        </p:grpSpPr>
        <p:sp>
          <p:nvSpPr>
            <p:cNvPr id="57" name="Teardrop 56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15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912332" y="3472910"/>
            <a:ext cx="499324" cy="261610"/>
            <a:chOff x="4169897" y="1559402"/>
            <a:chExt cx="499324" cy="261610"/>
          </a:xfrm>
        </p:grpSpPr>
        <p:sp>
          <p:nvSpPr>
            <p:cNvPr id="60" name="Teardrop 59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14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326791" y="2025876"/>
            <a:ext cx="499324" cy="261610"/>
            <a:chOff x="4169897" y="1559402"/>
            <a:chExt cx="499324" cy="261610"/>
          </a:xfrm>
        </p:grpSpPr>
        <p:sp>
          <p:nvSpPr>
            <p:cNvPr id="72" name="Teardrop 71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17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713273" y="2713584"/>
            <a:ext cx="499324" cy="261610"/>
            <a:chOff x="4169897" y="1559402"/>
            <a:chExt cx="499324" cy="261610"/>
          </a:xfrm>
        </p:grpSpPr>
        <p:sp>
          <p:nvSpPr>
            <p:cNvPr id="75" name="Teardrop 74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18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501381" y="3274405"/>
            <a:ext cx="499324" cy="261610"/>
            <a:chOff x="4169897" y="1559402"/>
            <a:chExt cx="499324" cy="261610"/>
          </a:xfrm>
        </p:grpSpPr>
        <p:sp>
          <p:nvSpPr>
            <p:cNvPr id="78" name="Teardrop 77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16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232194" y="2418584"/>
            <a:ext cx="499324" cy="261610"/>
            <a:chOff x="4169897" y="1559402"/>
            <a:chExt cx="499324" cy="261610"/>
          </a:xfrm>
        </p:grpSpPr>
        <p:sp>
          <p:nvSpPr>
            <p:cNvPr id="81" name="Teardrop 80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19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63796" y="2315288"/>
            <a:ext cx="499324" cy="261610"/>
            <a:chOff x="4169897" y="1559402"/>
            <a:chExt cx="499324" cy="261610"/>
          </a:xfrm>
        </p:grpSpPr>
        <p:sp>
          <p:nvSpPr>
            <p:cNvPr id="84" name="Teardrop 83"/>
            <p:cNvSpPr/>
            <p:nvPr/>
          </p:nvSpPr>
          <p:spPr>
            <a:xfrm rot="8100000">
              <a:off x="4299144" y="1582667"/>
              <a:ext cx="228475" cy="220167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169897" y="1559402"/>
              <a:ext cx="4993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</a:rPr>
                <a:t>20</a:t>
              </a:r>
              <a:endParaRPr lang="en-US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037972" y="2678657"/>
            <a:ext cx="349250" cy="336550"/>
            <a:chOff x="8108795" y="2404488"/>
            <a:chExt cx="349250" cy="336550"/>
          </a:xfrm>
        </p:grpSpPr>
        <p:sp>
          <p:nvSpPr>
            <p:cNvPr id="87" name="Teardrop 86"/>
            <p:cNvSpPr/>
            <p:nvPr/>
          </p:nvSpPr>
          <p:spPr>
            <a:xfrm rot="8100000">
              <a:off x="8108795" y="2404488"/>
              <a:ext cx="349250" cy="336550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189942" y="2422650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6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670325" y="2398986"/>
            <a:ext cx="349250" cy="336550"/>
            <a:chOff x="6927034" y="956517"/>
            <a:chExt cx="349250" cy="336550"/>
          </a:xfrm>
        </p:grpSpPr>
        <p:sp>
          <p:nvSpPr>
            <p:cNvPr id="90" name="Teardrop 89"/>
            <p:cNvSpPr/>
            <p:nvPr/>
          </p:nvSpPr>
          <p:spPr>
            <a:xfrm rot="8100000">
              <a:off x="6927034" y="956517"/>
              <a:ext cx="349250" cy="336550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020272" y="963944"/>
              <a:ext cx="174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8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091425" y="1365914"/>
            <a:ext cx="412411" cy="397414"/>
            <a:chOff x="3767021" y="1244970"/>
            <a:chExt cx="412411" cy="397414"/>
          </a:xfrm>
        </p:grpSpPr>
        <p:sp>
          <p:nvSpPr>
            <p:cNvPr id="93" name="Teardrop 92"/>
            <p:cNvSpPr/>
            <p:nvPr/>
          </p:nvSpPr>
          <p:spPr>
            <a:xfrm rot="8100000">
              <a:off x="3767021" y="1244970"/>
              <a:ext cx="412411" cy="397414"/>
            </a:xfrm>
            <a:prstGeom prst="teardrop">
              <a:avLst/>
            </a:prstGeom>
            <a:solidFill>
              <a:srgbClr val="AB1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787222" y="1296569"/>
              <a:ext cx="381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10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" decel="10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decel="10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067" y="-2460170"/>
            <a:ext cx="13977258" cy="9318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067" y="-2460170"/>
            <a:ext cx="13977258" cy="93181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4075611"/>
            <a:ext cx="9152906" cy="187571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7702" y="3354444"/>
            <a:ext cx="7356297" cy="646331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</a:rPr>
              <a:t>4</a:t>
            </a:r>
            <a:r>
              <a:rPr lang="en-US" sz="3600" b="1" baseline="30000" dirty="0" smtClean="0">
                <a:solidFill>
                  <a:prstClr val="white"/>
                </a:solidFill>
              </a:rPr>
              <a:t>th</a:t>
            </a:r>
            <a:r>
              <a:rPr lang="en-US" sz="2400" dirty="0" smtClean="0">
                <a:solidFill>
                  <a:prstClr val="white"/>
                </a:solidFill>
              </a:rPr>
              <a:t> most visited city in the world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7702" y="4093217"/>
            <a:ext cx="7356297" cy="646331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</a:rPr>
              <a:t>7</a:t>
            </a:r>
            <a:r>
              <a:rPr lang="en-US" sz="3600" b="1" dirty="0" smtClean="0">
                <a:solidFill>
                  <a:prstClr val="white"/>
                </a:solidFill>
              </a:rPr>
              <a:t>.27 </a:t>
            </a:r>
            <a:r>
              <a:rPr lang="en-US" sz="3600" b="1" dirty="0">
                <a:solidFill>
                  <a:prstClr val="white"/>
                </a:solidFill>
              </a:rPr>
              <a:t>million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overnight visitors in </a:t>
            </a:r>
            <a:r>
              <a:rPr lang="en-US" sz="2400" dirty="0" smtClean="0">
                <a:solidFill>
                  <a:prstClr val="white"/>
                </a:solidFill>
              </a:rPr>
              <a:t>Jan-Jun </a:t>
            </a:r>
            <a:r>
              <a:rPr lang="en-US" sz="2400" dirty="0">
                <a:solidFill>
                  <a:prstClr val="white"/>
                </a:solidFill>
              </a:rPr>
              <a:t>2016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88980" y="4846419"/>
            <a:ext cx="7363925" cy="646331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13.77 </a:t>
            </a:r>
            <a:r>
              <a:rPr lang="en-US" sz="3600" b="1" dirty="0">
                <a:solidFill>
                  <a:prstClr val="white"/>
                </a:solidFill>
              </a:rPr>
              <a:t>million</a:t>
            </a:r>
            <a:r>
              <a:rPr lang="en-US" sz="2400" dirty="0">
                <a:solidFill>
                  <a:prstClr val="white"/>
                </a:solidFill>
              </a:rPr>
              <a:t> occupied room nights in </a:t>
            </a:r>
            <a:r>
              <a:rPr lang="en-US" sz="2400" dirty="0" smtClean="0">
                <a:solidFill>
                  <a:prstClr val="white"/>
                </a:solidFill>
              </a:rPr>
              <a:t>Jan-Jun </a:t>
            </a:r>
            <a:r>
              <a:rPr lang="en-US" sz="2400" dirty="0">
                <a:solidFill>
                  <a:prstClr val="white"/>
                </a:solidFill>
              </a:rPr>
              <a:t>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1" y="4070746"/>
            <a:ext cx="1674687" cy="661915"/>
            <a:chOff x="1" y="4070746"/>
            <a:chExt cx="1674687" cy="661915"/>
          </a:xfrm>
        </p:grpSpPr>
        <p:sp>
          <p:nvSpPr>
            <p:cNvPr id="20" name="TextBox 19"/>
            <p:cNvSpPr txBox="1"/>
            <p:nvPr/>
          </p:nvSpPr>
          <p:spPr>
            <a:xfrm>
              <a:off x="1" y="4075611"/>
              <a:ext cx="1674687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784" y="4070746"/>
              <a:ext cx="661915" cy="66191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" y="4844167"/>
            <a:ext cx="1674687" cy="648583"/>
            <a:chOff x="1" y="4844167"/>
            <a:chExt cx="1674687" cy="648583"/>
          </a:xfrm>
        </p:grpSpPr>
        <p:sp>
          <p:nvSpPr>
            <p:cNvPr id="21" name="TextBox 20"/>
            <p:cNvSpPr txBox="1"/>
            <p:nvPr/>
          </p:nvSpPr>
          <p:spPr>
            <a:xfrm>
              <a:off x="1" y="4844167"/>
              <a:ext cx="1674687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55" y="4939506"/>
              <a:ext cx="460155" cy="46015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" y="3352192"/>
            <a:ext cx="1674687" cy="648583"/>
            <a:chOff x="1" y="3352192"/>
            <a:chExt cx="1674687" cy="648583"/>
          </a:xfrm>
        </p:grpSpPr>
        <p:sp>
          <p:nvSpPr>
            <p:cNvPr id="19" name="TextBox 18"/>
            <p:cNvSpPr txBox="1"/>
            <p:nvPr/>
          </p:nvSpPr>
          <p:spPr>
            <a:xfrm>
              <a:off x="1" y="3352192"/>
              <a:ext cx="1674687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874" y="3407077"/>
              <a:ext cx="491736" cy="491736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580891" y="5952565"/>
            <a:ext cx="228291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Where We </a:t>
            </a:r>
            <a:r>
              <a:rPr lang="en-US" dirty="0">
                <a:solidFill>
                  <a:prstClr val="white"/>
                </a:solidFill>
              </a:rPr>
              <a:t>A</a:t>
            </a:r>
            <a:r>
              <a:rPr lang="en-US" dirty="0" smtClean="0">
                <a:solidFill>
                  <a:prstClr val="white"/>
                </a:solidFill>
              </a:rPr>
              <a:t>re </a:t>
            </a:r>
            <a:r>
              <a:rPr lang="en-US" dirty="0">
                <a:solidFill>
                  <a:prstClr val="white"/>
                </a:solidFill>
              </a:rPr>
              <a:t>N</a:t>
            </a:r>
            <a:r>
              <a:rPr lang="en-US" dirty="0" smtClean="0">
                <a:solidFill>
                  <a:prstClr val="white"/>
                </a:solidFill>
              </a:rPr>
              <a:t>ow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Tourism Vision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067" y="-2460170"/>
            <a:ext cx="13977258" cy="9318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067" y="-2460170"/>
            <a:ext cx="13977258" cy="93181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4075611"/>
            <a:ext cx="9152906" cy="187571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7702" y="3354444"/>
            <a:ext cx="7356297" cy="646331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</a:rPr>
              <a:t>4</a:t>
            </a:r>
            <a:r>
              <a:rPr lang="en-US" sz="3600" b="1" baseline="30000" dirty="0" smtClean="0">
                <a:solidFill>
                  <a:prstClr val="white"/>
                </a:solidFill>
              </a:rPr>
              <a:t>th</a:t>
            </a:r>
            <a:r>
              <a:rPr lang="en-US" sz="2400" dirty="0" smtClean="0">
                <a:solidFill>
                  <a:prstClr val="white"/>
                </a:solidFill>
              </a:rPr>
              <a:t> most visited city in the world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7702" y="4093217"/>
            <a:ext cx="7356297" cy="646331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Record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</a:rPr>
              <a:t>7.2 million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visitors in H1 2015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8980" y="4846419"/>
            <a:ext cx="7363925" cy="646331"/>
          </a:xfrm>
          <a:prstGeom prst="rect">
            <a:avLst/>
          </a:prstGeom>
          <a:solidFill>
            <a:srgbClr val="AB1B9A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13.4 million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occupied room nights in H1 2015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1" y="4070746"/>
            <a:ext cx="1674687" cy="661915"/>
            <a:chOff x="1" y="4070746"/>
            <a:chExt cx="1674687" cy="661915"/>
          </a:xfrm>
        </p:grpSpPr>
        <p:sp>
          <p:nvSpPr>
            <p:cNvPr id="20" name="TextBox 19"/>
            <p:cNvSpPr txBox="1"/>
            <p:nvPr/>
          </p:nvSpPr>
          <p:spPr>
            <a:xfrm>
              <a:off x="1" y="4075611"/>
              <a:ext cx="1674687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784" y="4070746"/>
              <a:ext cx="661915" cy="66191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" y="4844167"/>
            <a:ext cx="1674687" cy="648583"/>
            <a:chOff x="1" y="4844167"/>
            <a:chExt cx="1674687" cy="648583"/>
          </a:xfrm>
        </p:grpSpPr>
        <p:sp>
          <p:nvSpPr>
            <p:cNvPr id="21" name="TextBox 20"/>
            <p:cNvSpPr txBox="1"/>
            <p:nvPr/>
          </p:nvSpPr>
          <p:spPr>
            <a:xfrm>
              <a:off x="1" y="4844167"/>
              <a:ext cx="1674687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55" y="4939506"/>
              <a:ext cx="460155" cy="46015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" y="3352192"/>
            <a:ext cx="1674687" cy="648583"/>
            <a:chOff x="1" y="3352192"/>
            <a:chExt cx="1674687" cy="648583"/>
          </a:xfrm>
        </p:grpSpPr>
        <p:sp>
          <p:nvSpPr>
            <p:cNvPr id="19" name="TextBox 18"/>
            <p:cNvSpPr txBox="1"/>
            <p:nvPr/>
          </p:nvSpPr>
          <p:spPr>
            <a:xfrm>
              <a:off x="1" y="3352192"/>
              <a:ext cx="1674687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874" y="3407077"/>
              <a:ext cx="491736" cy="491736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580891" y="5952565"/>
            <a:ext cx="228291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Where We </a:t>
            </a:r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N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26718" y="1981200"/>
            <a:ext cx="3074718" cy="2910008"/>
          </a:xfrm>
          <a:prstGeom prst="rect">
            <a:avLst/>
          </a:prstGeom>
          <a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35579" y="1981200"/>
            <a:ext cx="3199515" cy="2910008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 dpi="0"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6866906" y="5950738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ac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ac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ac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ac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ac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ac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ac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ac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8480" y="-983306"/>
            <a:ext cx="12688042" cy="7917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951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084" y="1134049"/>
            <a:ext cx="2223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white"/>
                </a:solidFill>
              </a:rPr>
              <a:t>24</a:t>
            </a:r>
            <a:r>
              <a:rPr lang="en-GB" sz="1600" baseline="30000" dirty="0" smtClean="0">
                <a:solidFill>
                  <a:prstClr val="white"/>
                </a:solidFill>
              </a:rPr>
              <a:t>th</a:t>
            </a:r>
            <a:r>
              <a:rPr lang="en-GB" sz="1600" dirty="0" smtClean="0">
                <a:solidFill>
                  <a:prstClr val="white"/>
                </a:solidFill>
              </a:rPr>
              <a:t> in Travellers’ Choice 2015 Destinations list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43" y="313212"/>
            <a:ext cx="1187378" cy="7802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92900" y="1134049"/>
            <a:ext cx="196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Crystal Award – for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hosting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14,500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Nu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Skin attendees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32" y="430251"/>
            <a:ext cx="1005841" cy="5765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39972" y="1134049"/>
            <a:ext cx="186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In top 20 safest cities in the world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75" y="525944"/>
            <a:ext cx="1516609" cy="4003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7116" y="2887863"/>
            <a:ext cx="182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Dubai International named ‘Airport of the Year’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27" y="2089217"/>
            <a:ext cx="763583" cy="7986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15373" y="2652797"/>
            <a:ext cx="2773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4</a:t>
            </a:r>
            <a:r>
              <a:rPr lang="en-GB" dirty="0" smtClean="0">
                <a:solidFill>
                  <a:prstClr val="white"/>
                </a:solidFill>
              </a:rPr>
              <a:t>th most visited city in </a:t>
            </a:r>
            <a:br>
              <a:rPr lang="en-GB" dirty="0" smtClean="0">
                <a:solidFill>
                  <a:prstClr val="white"/>
                </a:solidFill>
              </a:rPr>
            </a:br>
            <a:r>
              <a:rPr lang="en-GB" dirty="0" smtClean="0">
                <a:solidFill>
                  <a:prstClr val="white"/>
                </a:solidFill>
              </a:rPr>
              <a:t>2015 MasterCard </a:t>
            </a:r>
            <a:r>
              <a:rPr lang="en-GB" dirty="0">
                <a:solidFill>
                  <a:prstClr val="white"/>
                </a:solidFill>
              </a:rPr>
              <a:t>Global Destination Cities Index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993" y="2041124"/>
            <a:ext cx="996558" cy="6031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28521" y="2636183"/>
            <a:ext cx="293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Most preferred overseas destination for Indian travellers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954" y="2137953"/>
            <a:ext cx="1695800" cy="354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38804" y="4662582"/>
            <a:ext cx="303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In top three most popular destinations among high-net-worth Chinese travellers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577" y="3986978"/>
            <a:ext cx="1597622" cy="50564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78131" y="4662582"/>
            <a:ext cx="224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2014 World Festival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and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Event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City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Award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21" y="3987412"/>
            <a:ext cx="1324011" cy="504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583480" y="5950738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Accolades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186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1" grpId="0"/>
      <p:bldP spid="24" grpId="0"/>
      <p:bldP spid="26" grpId="0"/>
      <p:bldP spid="28" grpId="0"/>
      <p:bldP spid="30" grpId="0"/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127" y="-319165"/>
            <a:ext cx="12026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Tahoma" pitchFamily="34" charset="0"/>
                <a:cs typeface="Tahoma" pitchFamily="34" charset="0"/>
              </a:rPr>
              <a:t>“</a:t>
            </a:r>
            <a:endParaRPr lang="en-US" sz="16600" dirty="0">
              <a:solidFill>
                <a:schemeClr val="bg1">
                  <a:lumMod val="95000"/>
                </a:schemeClr>
              </a:solidFill>
              <a:latin typeface="Georgia" pitchFamily="18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44822" y="2180151"/>
            <a:ext cx="1280160" cy="1280160"/>
            <a:chOff x="3774228" y="2259657"/>
            <a:chExt cx="1280160" cy="1280160"/>
          </a:xfrm>
        </p:grpSpPr>
        <p:sp>
          <p:nvSpPr>
            <p:cNvPr id="57" name="Rounded Rectangle 56"/>
            <p:cNvSpPr>
              <a:spLocks noChangeAspect="1"/>
            </p:cNvSpPr>
            <p:nvPr/>
          </p:nvSpPr>
          <p:spPr>
            <a:xfrm>
              <a:off x="3774228" y="2259657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9868" y="2268988"/>
              <a:ext cx="848881" cy="78023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001984" y="2983219"/>
              <a:ext cx="8246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Events &amp;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Festivals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56463" y="2180151"/>
            <a:ext cx="1280160" cy="1280160"/>
            <a:chOff x="5444645" y="2259657"/>
            <a:chExt cx="1280160" cy="1280160"/>
          </a:xfrm>
        </p:grpSpPr>
        <p:sp>
          <p:nvSpPr>
            <p:cNvPr id="61" name="Rounded Rectangle 60"/>
            <p:cNvSpPr>
              <a:spLocks noChangeAspect="1"/>
            </p:cNvSpPr>
            <p:nvPr/>
          </p:nvSpPr>
          <p:spPr>
            <a:xfrm>
              <a:off x="5444645" y="2259657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3194" y="2410606"/>
              <a:ext cx="583062" cy="583062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5756751" y="3090941"/>
              <a:ext cx="655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Family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48729" y="2189482"/>
            <a:ext cx="1280160" cy="1280160"/>
            <a:chOff x="7115061" y="2259657"/>
            <a:chExt cx="1280160" cy="1280160"/>
          </a:xfrm>
        </p:grpSpPr>
        <p:sp>
          <p:nvSpPr>
            <p:cNvPr id="65" name="Rounded Rectangle 64">
              <a:hlinkClick r:id="" action="ppaction://noaction"/>
            </p:cNvPr>
            <p:cNvSpPr>
              <a:spLocks noChangeAspect="1"/>
            </p:cNvSpPr>
            <p:nvPr/>
          </p:nvSpPr>
          <p:spPr>
            <a:xfrm>
              <a:off x="7115061" y="2259657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7114" y="2361661"/>
              <a:ext cx="596054" cy="59488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7353621" y="3090941"/>
              <a:ext cx="803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Outdoor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92095" y="3730575"/>
            <a:ext cx="1280160" cy="1280160"/>
            <a:chOff x="1266650" y="3800443"/>
            <a:chExt cx="1280160" cy="1280160"/>
          </a:xfrm>
        </p:grpSpPr>
        <p:sp>
          <p:nvSpPr>
            <p:cNvPr id="69" name="Rounded Rectangle 68"/>
            <p:cNvSpPr>
              <a:spLocks noChangeAspect="1"/>
            </p:cNvSpPr>
            <p:nvPr/>
          </p:nvSpPr>
          <p:spPr>
            <a:xfrm>
              <a:off x="1266650" y="3800443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4634" y="3861836"/>
              <a:ext cx="704193" cy="70419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502036" y="4547988"/>
              <a:ext cx="8093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Culture: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Heritage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792418" y="3736709"/>
            <a:ext cx="1280160" cy="1280160"/>
            <a:chOff x="2932317" y="3800443"/>
            <a:chExt cx="1280160" cy="1280160"/>
          </a:xfrm>
        </p:grpSpPr>
        <p:sp>
          <p:nvSpPr>
            <p:cNvPr id="73" name="Rounded Rectangle 72"/>
            <p:cNvSpPr>
              <a:spLocks noChangeAspect="1"/>
            </p:cNvSpPr>
            <p:nvPr/>
          </p:nvSpPr>
          <p:spPr>
            <a:xfrm>
              <a:off x="2932317" y="3800443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2240" y="3934879"/>
              <a:ext cx="580314" cy="580314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3174692" y="4536699"/>
              <a:ext cx="7954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Culture: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The Arts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524852" y="3742971"/>
            <a:ext cx="1280160" cy="1280160"/>
            <a:chOff x="4609859" y="3800443"/>
            <a:chExt cx="1280160" cy="1280160"/>
          </a:xfrm>
        </p:grpSpPr>
        <p:sp>
          <p:nvSpPr>
            <p:cNvPr id="77" name="Rounded Rectangle 76"/>
            <p:cNvSpPr>
              <a:spLocks noChangeAspect="1"/>
            </p:cNvSpPr>
            <p:nvPr/>
          </p:nvSpPr>
          <p:spPr>
            <a:xfrm>
              <a:off x="4609859" y="3800443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638" y="3929699"/>
              <a:ext cx="576602" cy="576602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4842777" y="4547988"/>
              <a:ext cx="814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Hotels &amp;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Spas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156791" y="3730575"/>
            <a:ext cx="1280160" cy="1280160"/>
            <a:chOff x="6287400" y="3800443"/>
            <a:chExt cx="1280160" cy="1280160"/>
          </a:xfrm>
        </p:grpSpPr>
        <p:sp>
          <p:nvSpPr>
            <p:cNvPr id="81" name="Rounded Rectangle 80"/>
            <p:cNvSpPr>
              <a:spLocks noChangeAspect="1"/>
            </p:cNvSpPr>
            <p:nvPr/>
          </p:nvSpPr>
          <p:spPr>
            <a:xfrm>
              <a:off x="6287400" y="3800443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315" y="3936374"/>
              <a:ext cx="636330" cy="622980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6332317" y="4655710"/>
              <a:ext cx="11903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Infrastructure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 rot="10800000">
            <a:off x="7354626" y="-996051"/>
            <a:ext cx="12026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60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6658" y="465604"/>
            <a:ext cx="2286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Our Value Proposition</a:t>
            </a:r>
          </a:p>
          <a:p>
            <a:endParaRPr lang="en-US" dirty="0">
              <a:solidFill>
                <a:srgbClr val="AB1B9A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4472" y="2133956"/>
            <a:ext cx="1280160" cy="1280160"/>
            <a:chOff x="433394" y="2259657"/>
            <a:chExt cx="1280160" cy="1280160"/>
          </a:xfrm>
        </p:grpSpPr>
        <p:sp>
          <p:nvSpPr>
            <p:cNvPr id="11" name="Rounded Rectangle 10"/>
            <p:cNvSpPr>
              <a:spLocks noChangeAspect="1"/>
            </p:cNvSpPr>
            <p:nvPr/>
          </p:nvSpPr>
          <p:spPr>
            <a:xfrm>
              <a:off x="433394" y="2259657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0503" y="3090941"/>
              <a:ext cx="865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Shopping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793" y="2386221"/>
              <a:ext cx="413362" cy="54576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2215729" y="2133956"/>
            <a:ext cx="1280928" cy="1280160"/>
            <a:chOff x="2108347" y="2259657"/>
            <a:chExt cx="1280928" cy="1280160"/>
          </a:xfrm>
        </p:grpSpPr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2108731" y="2259657"/>
              <a:ext cx="1280160" cy="1280160"/>
            </a:xfrm>
            <a:prstGeom prst="roundRect">
              <a:avLst>
                <a:gd name="adj" fmla="val 7611"/>
              </a:avLst>
            </a:prstGeom>
            <a:solidFill>
              <a:srgbClr val="0070C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08347" y="2983219"/>
              <a:ext cx="12809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Gastronomy &amp; 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Night life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1985" y="2372279"/>
              <a:ext cx="573653" cy="573653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68" name="Rectangle 67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</p:spTree>
    <p:extLst>
      <p:ext uri="{BB962C8B-B14F-4D97-AF65-F5344CB8AC3E}">
        <p14:creationId xmlns:p14="http://schemas.microsoft.com/office/powerpoint/2010/main" val="21181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4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072" r="-110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1624" b="-31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</p:spTree>
    <p:extLst>
      <p:ext uri="{BB962C8B-B14F-4D97-AF65-F5344CB8AC3E}">
        <p14:creationId xmlns:p14="http://schemas.microsoft.com/office/powerpoint/2010/main" val="14005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8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8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83" y="-696537"/>
            <a:ext cx="12749760" cy="1005318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8905" y="2083732"/>
            <a:ext cx="9152906" cy="154178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Hotels &amp; Spas</a:t>
            </a:r>
            <a:endParaRPr lang="en-US" sz="4800" dirty="0"/>
          </a:p>
        </p:txBody>
      </p:sp>
      <p:sp>
        <p:nvSpPr>
          <p:cNvPr id="32" name="Rectangle 31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072" r="-110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1624" b="-31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587066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Hotels &amp; Spas</a:t>
            </a:r>
            <a:endParaRPr lang="en-US" dirty="0"/>
          </a:p>
        </p:txBody>
      </p:sp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43" name="Rectangle 42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</p:spTree>
    <p:extLst>
      <p:ext uri="{BB962C8B-B14F-4D97-AF65-F5344CB8AC3E}">
        <p14:creationId xmlns:p14="http://schemas.microsoft.com/office/powerpoint/2010/main" val="11148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1" ac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ac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ac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ac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ac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ac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ac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ac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" ac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83" y="-696537"/>
            <a:ext cx="12749760" cy="100531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951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5921" y="2337694"/>
            <a:ext cx="7424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With a portfolio of more than </a:t>
            </a:r>
            <a:r>
              <a:rPr lang="en-GB" sz="2400" b="1" dirty="0" smtClean="0">
                <a:solidFill>
                  <a:schemeClr val="bg1"/>
                </a:solidFill>
              </a:rPr>
              <a:t>650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hotels and hotel apartment establishments and far more in the pipeline, Dubai caters to </a:t>
            </a:r>
            <a:r>
              <a:rPr lang="en-GB" sz="2400" b="1" dirty="0" smtClean="0">
                <a:solidFill>
                  <a:schemeClr val="bg1"/>
                </a:solidFill>
              </a:rPr>
              <a:t>every type of guest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7066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Hotels &amp; Spas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83" y="-696537"/>
            <a:ext cx="12749760" cy="100531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859487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solidFill>
                  <a:schemeClr val="bg1"/>
                </a:solidFill>
              </a:rPr>
              <a:t>86 </a:t>
            </a:r>
            <a:r>
              <a:rPr lang="en-GB" dirty="0">
                <a:solidFill>
                  <a:schemeClr val="bg1"/>
                </a:solidFill>
              </a:rPr>
              <a:t>five-star, </a:t>
            </a:r>
            <a:r>
              <a:rPr lang="en-GB" b="1" dirty="0">
                <a:solidFill>
                  <a:schemeClr val="bg1"/>
                </a:solidFill>
              </a:rPr>
              <a:t>96 </a:t>
            </a:r>
            <a:r>
              <a:rPr lang="en-GB" dirty="0">
                <a:solidFill>
                  <a:schemeClr val="bg1"/>
                </a:solidFill>
              </a:rPr>
              <a:t>four-star and </a:t>
            </a:r>
            <a:r>
              <a:rPr lang="en-GB" b="1" dirty="0">
                <a:solidFill>
                  <a:schemeClr val="bg1"/>
                </a:solidFill>
              </a:rPr>
              <a:t>246 </a:t>
            </a:r>
            <a:r>
              <a:rPr lang="en-GB" dirty="0">
                <a:solidFill>
                  <a:schemeClr val="bg1"/>
                </a:solidFill>
              </a:rPr>
              <a:t>one- to three-star hotels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19 </a:t>
            </a:r>
            <a:r>
              <a:rPr lang="en-GB" dirty="0">
                <a:solidFill>
                  <a:schemeClr val="bg1"/>
                </a:solidFill>
              </a:rPr>
              <a:t>guesthouses and </a:t>
            </a:r>
            <a:r>
              <a:rPr lang="en-GB" b="1" dirty="0">
                <a:solidFill>
                  <a:schemeClr val="bg1"/>
                </a:solidFill>
              </a:rPr>
              <a:t>214 </a:t>
            </a:r>
            <a:r>
              <a:rPr lang="en-GB" dirty="0">
                <a:solidFill>
                  <a:schemeClr val="bg1"/>
                </a:solidFill>
              </a:rPr>
              <a:t>hotel apartment establishments </a:t>
            </a:r>
            <a:r>
              <a:rPr lang="en-GB" i="1" dirty="0">
                <a:solidFill>
                  <a:schemeClr val="bg1"/>
                </a:solidFill>
              </a:rPr>
              <a:t>(Q1 2015 end)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31" name="TextBox 30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0988" y="4634663"/>
              <a:ext cx="498698" cy="49869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7066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Hotels &amp; Spas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/>
        </p:bld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466" y="-1557646"/>
            <a:ext cx="12688042" cy="8456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8" y="754807"/>
            <a:ext cx="2282620" cy="913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83" y="2488375"/>
            <a:ext cx="2590770" cy="1436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06" y="3206389"/>
            <a:ext cx="2571962" cy="864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1" y="2025107"/>
            <a:ext cx="3714211" cy="599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40" y="1667855"/>
            <a:ext cx="2760208" cy="13144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0" y="3441434"/>
            <a:ext cx="3110681" cy="961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64" y="954178"/>
            <a:ext cx="3771455" cy="1370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64858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Almost every global hotel brand has a </a:t>
            </a:r>
            <a:r>
              <a:rPr lang="en-GB" dirty="0" smtClean="0">
                <a:solidFill>
                  <a:prstClr val="white"/>
                </a:solidFill>
              </a:rPr>
              <a:t>presence, with more coming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31" name="TextBox 30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0988" y="4634663"/>
              <a:ext cx="498698" cy="49869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colorTemperature colorTemp="15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462" y="86726"/>
            <a:ext cx="1514652" cy="173490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87066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Hotels &amp; Spas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632" y="-2419199"/>
            <a:ext cx="20900986" cy="9277199"/>
          </a:xfrm>
          <a:prstGeom prst="rect">
            <a:avLst/>
          </a:prstGeom>
          <a:solidFill>
            <a:srgbClr val="21A0FF"/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64858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State-of-the-art conference facilities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31" name="TextBox 30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0988" y="4634663"/>
              <a:ext cx="498698" cy="49869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7066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Hotels &amp; Spas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472" y="-1509763"/>
            <a:ext cx="12688042" cy="83677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64858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World-class spa </a:t>
            </a:r>
            <a:r>
              <a:rPr lang="en-GB" dirty="0" smtClean="0">
                <a:solidFill>
                  <a:schemeClr val="bg1"/>
                </a:solidFill>
              </a:rPr>
              <a:t>facilities and services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31" name="TextBox 30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0988" y="4634663"/>
              <a:ext cx="498698" cy="49869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7066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Hotels &amp; Spas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88000" y="720000"/>
            <a:ext cx="3178800" cy="1360800"/>
            <a:chOff x="1178037" y="1201717"/>
            <a:chExt cx="3200400" cy="1618488"/>
          </a:xfrm>
        </p:grpSpPr>
        <p:sp>
          <p:nvSpPr>
            <p:cNvPr id="20" name="Rounded Rectangle 19"/>
            <p:cNvSpPr/>
            <p:nvPr/>
          </p:nvSpPr>
          <p:spPr>
            <a:xfrm>
              <a:off x="1178037" y="1201717"/>
              <a:ext cx="3200400" cy="1618488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21282" y="1235110"/>
              <a:ext cx="1304806" cy="1541417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 r="-35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535630" y="1809628"/>
              <a:ext cx="1645544" cy="402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 err="1" smtClean="0">
                  <a:solidFill>
                    <a:prstClr val="black"/>
                  </a:solidFill>
                </a:rPr>
                <a:t>Taj</a:t>
              </a:r>
              <a:r>
                <a:rPr lang="en-GB" sz="1600" dirty="0" smtClean="0">
                  <a:solidFill>
                    <a:prstClr val="black"/>
                  </a:solidFill>
                </a:rPr>
                <a:t> Dubai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88000" y="2376000"/>
            <a:ext cx="3178800" cy="1360800"/>
            <a:chOff x="1203770" y="3192276"/>
            <a:chExt cx="3174667" cy="1617377"/>
          </a:xfrm>
        </p:grpSpPr>
        <p:sp>
          <p:nvSpPr>
            <p:cNvPr id="59" name="Rounded Rectangle 58"/>
            <p:cNvSpPr/>
            <p:nvPr/>
          </p:nvSpPr>
          <p:spPr>
            <a:xfrm>
              <a:off x="1203770" y="3192276"/>
              <a:ext cx="3174667" cy="1617377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550447" y="3653447"/>
              <a:ext cx="1827990" cy="69503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 smtClean="0">
                  <a:solidFill>
                    <a:prstClr val="black"/>
                  </a:solidFill>
                </a:rPr>
                <a:t>Sheraton Grand Hotel, Dubai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252537" y="3221583"/>
              <a:ext cx="1294315" cy="1540359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 l="-18455" r="-50831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88000" y="720000"/>
            <a:ext cx="3178800" cy="1360800"/>
            <a:chOff x="4785359" y="1201717"/>
            <a:chExt cx="3200400" cy="1618488"/>
          </a:xfrm>
        </p:grpSpPr>
        <p:sp>
          <p:nvSpPr>
            <p:cNvPr id="33" name="Rounded Rectangle 32"/>
            <p:cNvSpPr/>
            <p:nvPr/>
          </p:nvSpPr>
          <p:spPr>
            <a:xfrm>
              <a:off x="4785359" y="1201717"/>
              <a:ext cx="3200400" cy="1618488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127730" y="1516782"/>
              <a:ext cx="1776515" cy="9883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 smtClean="0">
                  <a:solidFill>
                    <a:prstClr val="black"/>
                  </a:solidFill>
                </a:rPr>
                <a:t>Four Seasons Dubai </a:t>
              </a:r>
              <a:r>
                <a:rPr lang="en-GB" sz="1600" dirty="0" err="1" smtClean="0">
                  <a:solidFill>
                    <a:prstClr val="black"/>
                  </a:solidFill>
                </a:rPr>
                <a:t>Jumeirah</a:t>
              </a:r>
              <a:r>
                <a:rPr lang="en-GB" sz="1600" dirty="0" smtClean="0">
                  <a:solidFill>
                    <a:prstClr val="black"/>
                  </a:solidFill>
                </a:rPr>
                <a:t> Beach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60" name="Rounded Rectangle 59"/>
            <p:cNvSpPr>
              <a:spLocks/>
            </p:cNvSpPr>
            <p:nvPr/>
          </p:nvSpPr>
          <p:spPr>
            <a:xfrm>
              <a:off x="4819299" y="1235554"/>
              <a:ext cx="1304806" cy="1541417"/>
            </a:xfrm>
            <a:prstGeom prst="roundRect">
              <a:avLst/>
            </a:prstGeom>
            <a:blipFill dpi="0" rotWithShape="1">
              <a:blip r:embed="rId6"/>
              <a:srcRect/>
              <a:tile tx="76200" ty="0" sx="55000" sy="55000" flip="none" algn="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4788000" y="2376000"/>
            <a:ext cx="3178800" cy="1360800"/>
            <a:chOff x="4785359" y="1201717"/>
            <a:chExt cx="3200400" cy="1618488"/>
          </a:xfrm>
        </p:grpSpPr>
        <p:sp>
          <p:nvSpPr>
            <p:cNvPr id="28" name="Rounded Rectangle 27"/>
            <p:cNvSpPr/>
            <p:nvPr/>
          </p:nvSpPr>
          <p:spPr>
            <a:xfrm>
              <a:off x="4785359" y="1201717"/>
              <a:ext cx="3200400" cy="1618488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127730" y="1663206"/>
              <a:ext cx="1844494" cy="69551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InterContinental Dubai Marina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30" name="Rounded Rectangle 29"/>
            <p:cNvSpPr>
              <a:spLocks/>
            </p:cNvSpPr>
            <p:nvPr/>
          </p:nvSpPr>
          <p:spPr>
            <a:xfrm>
              <a:off x="4819299" y="1235554"/>
              <a:ext cx="1304806" cy="1541417"/>
            </a:xfrm>
            <a:prstGeom prst="roundRect">
              <a:avLst/>
            </a:prstGeom>
            <a:blipFill dpi="0" rotWithShape="1">
              <a:blip r:embed="rId9"/>
              <a:srcRect/>
              <a:stretch>
                <a:fillRect b="-20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88000" y="4032000"/>
            <a:ext cx="3178557" cy="1360380"/>
            <a:chOff x="4807202" y="2226868"/>
            <a:chExt cx="3178557" cy="1360380"/>
          </a:xfrm>
        </p:grpSpPr>
        <p:sp>
          <p:nvSpPr>
            <p:cNvPr id="32" name="Rounded Rectangle 31"/>
            <p:cNvSpPr/>
            <p:nvPr/>
          </p:nvSpPr>
          <p:spPr>
            <a:xfrm>
              <a:off x="4807202" y="2226868"/>
              <a:ext cx="3178557" cy="1360380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835385" y="2256052"/>
              <a:ext cx="1296000" cy="1296000"/>
            </a:xfrm>
            <a:prstGeom prst="roundRect">
              <a:avLst/>
            </a:prstGeom>
            <a:blipFill dpi="0" rotWithShape="1">
              <a:blip r:embed="rId10"/>
              <a:srcRect/>
              <a:stretch>
                <a:fillRect t="-15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131386" y="2614671"/>
              <a:ext cx="180521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 smtClean="0">
                  <a:solidFill>
                    <a:prstClr val="black"/>
                  </a:solidFill>
                </a:rPr>
                <a:t>Hyatt Place Dubai – </a:t>
              </a:r>
              <a:r>
                <a:rPr lang="en-GB" sz="1600" dirty="0" err="1" smtClean="0">
                  <a:solidFill>
                    <a:prstClr val="black"/>
                  </a:solidFill>
                </a:rPr>
                <a:t>Baniyas</a:t>
              </a:r>
              <a:r>
                <a:rPr lang="en-GB" sz="1600" dirty="0" smtClean="0">
                  <a:solidFill>
                    <a:prstClr val="black"/>
                  </a:solidFill>
                </a:rPr>
                <a:t> Square</a:t>
              </a:r>
              <a:endParaRPr lang="en-US" sz="1600" i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87658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New </a:t>
            </a:r>
            <a:r>
              <a:rPr lang="en-US" dirty="0" smtClean="0">
                <a:solidFill>
                  <a:prstClr val="white"/>
                </a:solidFill>
              </a:rPr>
              <a:t>Additions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" y="-55863"/>
            <a:ext cx="9144000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35" y="2556233"/>
            <a:ext cx="1190728" cy="47109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</a:p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60" y="-208547"/>
            <a:ext cx="6787948" cy="340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2.59259E-6 L -4.16667E-6 -0.0842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788000" y="3072894"/>
            <a:ext cx="3178800" cy="1360800"/>
            <a:chOff x="1178037" y="1201717"/>
            <a:chExt cx="3200400" cy="1618488"/>
          </a:xfrm>
        </p:grpSpPr>
        <p:sp>
          <p:nvSpPr>
            <p:cNvPr id="20" name="Rounded Rectangle 19"/>
            <p:cNvSpPr/>
            <p:nvPr/>
          </p:nvSpPr>
          <p:spPr>
            <a:xfrm>
              <a:off x="1178037" y="1201717"/>
              <a:ext cx="3200400" cy="1618488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08496" y="1235110"/>
              <a:ext cx="1304806" cy="1541417"/>
            </a:xfrm>
            <a:prstGeom prst="roundRect">
              <a:avLst/>
            </a:prstGeom>
            <a:blipFill>
              <a:blip r:embed="rId4"/>
              <a:srcRect/>
              <a:stretch>
                <a:fillRect l="-1158" r="-76378" b="-1744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517046" y="1516782"/>
              <a:ext cx="1664127" cy="9883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>
                  <a:solidFill>
                    <a:prstClr val="black"/>
                  </a:solidFill>
                </a:rPr>
                <a:t>Total of </a:t>
              </a:r>
              <a:r>
                <a:rPr lang="en-GB" sz="1600" b="1" dirty="0">
                  <a:solidFill>
                    <a:prstClr val="black"/>
                  </a:solidFill>
                </a:rPr>
                <a:t>115,000</a:t>
              </a:r>
              <a:r>
                <a:rPr lang="en-GB" sz="1600" dirty="0">
                  <a:solidFill>
                    <a:prstClr val="black"/>
                  </a:solidFill>
                </a:rPr>
                <a:t> rooms expected by </a:t>
              </a:r>
              <a:r>
                <a:rPr lang="en-GB" sz="1600" b="1" dirty="0">
                  <a:solidFill>
                    <a:prstClr val="black"/>
                  </a:solidFill>
                </a:rPr>
                <a:t>2016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88000" y="1224000"/>
            <a:ext cx="3178800" cy="1360800"/>
            <a:chOff x="4785359" y="1201717"/>
            <a:chExt cx="3200400" cy="1618488"/>
          </a:xfrm>
        </p:grpSpPr>
        <p:sp>
          <p:nvSpPr>
            <p:cNvPr id="33" name="Rounded Rectangle 32"/>
            <p:cNvSpPr/>
            <p:nvPr/>
          </p:nvSpPr>
          <p:spPr>
            <a:xfrm>
              <a:off x="4785359" y="1201717"/>
              <a:ext cx="3200400" cy="1618488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137035" y="1370359"/>
              <a:ext cx="1767211" cy="128120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 smtClean="0">
                  <a:solidFill>
                    <a:prstClr val="black"/>
                  </a:solidFill>
                </a:rPr>
                <a:t>Nikki Beach Resort &amp; </a:t>
              </a:r>
              <a:br>
                <a:rPr lang="en-GB" sz="1600" dirty="0" smtClean="0">
                  <a:solidFill>
                    <a:prstClr val="black"/>
                  </a:solidFill>
                </a:rPr>
              </a:br>
              <a:r>
                <a:rPr lang="en-GB" sz="1600" dirty="0" smtClean="0">
                  <a:solidFill>
                    <a:prstClr val="black"/>
                  </a:solidFill>
                </a:rPr>
                <a:t>Spa Dubai </a:t>
              </a:r>
              <a:br>
                <a:rPr lang="en-GB" sz="1600" dirty="0" smtClean="0">
                  <a:solidFill>
                    <a:prstClr val="black"/>
                  </a:solidFill>
                </a:rPr>
              </a:br>
              <a:r>
                <a:rPr lang="en-GB" sz="1600" i="1" dirty="0" smtClean="0">
                  <a:solidFill>
                    <a:prstClr val="black"/>
                  </a:solidFill>
                </a:rPr>
                <a:t>(Q4 2015)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60" name="Rounded Rectangle 59"/>
            <p:cNvSpPr>
              <a:spLocks/>
            </p:cNvSpPr>
            <p:nvPr/>
          </p:nvSpPr>
          <p:spPr>
            <a:xfrm>
              <a:off x="4819299" y="1235554"/>
              <a:ext cx="1308431" cy="1545699"/>
            </a:xfrm>
            <a:prstGeom prst="roundRect">
              <a:avLst/>
            </a:prstGeom>
            <a:blipFill dpi="0" rotWithShape="1">
              <a:blip r:embed="rId5"/>
              <a:srcRect/>
              <a:tile tx="76200" ty="0" sx="55000" sy="55000" flip="none" algn="r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grpSp>
        <p:nvGrpSpPr>
          <p:cNvPr id="34" name="Group 33"/>
          <p:cNvGrpSpPr/>
          <p:nvPr/>
        </p:nvGrpSpPr>
        <p:grpSpPr>
          <a:xfrm>
            <a:off x="1188000" y="3096000"/>
            <a:ext cx="3178800" cy="1360800"/>
            <a:chOff x="1178037" y="1201717"/>
            <a:chExt cx="3178800" cy="1360800"/>
          </a:xfrm>
        </p:grpSpPr>
        <p:sp>
          <p:nvSpPr>
            <p:cNvPr id="41" name="Rounded Rectangle 40"/>
            <p:cNvSpPr/>
            <p:nvPr/>
          </p:nvSpPr>
          <p:spPr>
            <a:xfrm>
              <a:off x="1178037" y="1201717"/>
              <a:ext cx="3178800" cy="1360800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208409" y="1232705"/>
              <a:ext cx="1296000" cy="1296000"/>
            </a:xfrm>
            <a:prstGeom prst="roundRect">
              <a:avLst/>
            </a:prstGeom>
            <a:blipFill dpi="0" rotWithShape="1">
              <a:blip r:embed="rId8"/>
              <a:srcRect/>
              <a:stretch>
                <a:fillRect l="-16000" r="-70000" b="-1744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508009" y="1718574"/>
              <a:ext cx="167316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 smtClean="0">
                  <a:solidFill>
                    <a:prstClr val="black"/>
                  </a:solidFill>
                </a:rPr>
                <a:t>Royal Atlantis Resort </a:t>
              </a:r>
              <a:r>
                <a:rPr lang="en-GB" sz="1600" i="1" dirty="0" smtClean="0">
                  <a:solidFill>
                    <a:prstClr val="black"/>
                  </a:solidFill>
                </a:rPr>
                <a:t>(2017)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88000" y="1191250"/>
            <a:ext cx="3178800" cy="1360800"/>
            <a:chOff x="1178037" y="1201717"/>
            <a:chExt cx="3200400" cy="1618488"/>
          </a:xfrm>
        </p:grpSpPr>
        <p:sp>
          <p:nvSpPr>
            <p:cNvPr id="45" name="Rounded Rectangle 44"/>
            <p:cNvSpPr/>
            <p:nvPr/>
          </p:nvSpPr>
          <p:spPr>
            <a:xfrm>
              <a:off x="1178037" y="1201717"/>
              <a:ext cx="3200400" cy="1618488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221282" y="1235110"/>
              <a:ext cx="1304806" cy="1541417"/>
            </a:xfrm>
            <a:prstGeom prst="roundRect">
              <a:avLst/>
            </a:prstGeom>
            <a:blipFill dpi="0" rotWithShape="1">
              <a:blip r:embed="rId9"/>
              <a:srcRect/>
              <a:stretch>
                <a:fillRect l="-18000" r="-18000" b="-1744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529713" y="1516783"/>
              <a:ext cx="1831187" cy="9883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 smtClean="0">
                  <a:solidFill>
                    <a:prstClr val="black"/>
                  </a:solidFill>
                </a:rPr>
                <a:t>Palazzo Versace Dubai </a:t>
              </a:r>
              <a:br>
                <a:rPr lang="en-GB" sz="1600" dirty="0" smtClean="0">
                  <a:solidFill>
                    <a:prstClr val="black"/>
                  </a:solidFill>
                </a:rPr>
              </a:br>
              <a:r>
                <a:rPr lang="en-GB" sz="1600" i="1" dirty="0" smtClean="0">
                  <a:solidFill>
                    <a:prstClr val="black"/>
                  </a:solidFill>
                </a:rPr>
                <a:t>(Q4 2015)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87658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Coming Up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1883" b="-218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 dpi="0" rotWithShape="1"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898" r="-3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799" r="-137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6316" r="-163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5715" r="-15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8572" r="-185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578" r="-175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</p:spTree>
    <p:extLst>
      <p:ext uri="{BB962C8B-B14F-4D97-AF65-F5344CB8AC3E}">
        <p14:creationId xmlns:p14="http://schemas.microsoft.com/office/powerpoint/2010/main" val="4779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8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8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66" y="0"/>
            <a:ext cx="9678199" cy="931817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8905" y="2083732"/>
            <a:ext cx="9152906" cy="154178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Infrastructure</a:t>
            </a:r>
            <a:endParaRPr lang="en-US" sz="4800" dirty="0"/>
          </a:p>
        </p:txBody>
      </p:sp>
      <p:sp>
        <p:nvSpPr>
          <p:cNvPr id="32" name="Rectangle 31"/>
          <p:cNvSpPr/>
          <p:nvPr/>
        </p:nvSpPr>
        <p:spPr>
          <a:xfrm>
            <a:off x="-8906" y="-1066800"/>
            <a:ext cx="3048000" cy="3048000"/>
          </a:xfrm>
          <a:prstGeom prst="rect">
            <a:avLst/>
          </a:prstGeom>
          <a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1883" b="-218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039094" y="-1066800"/>
            <a:ext cx="3048000" cy="3048000"/>
          </a:xfrm>
          <a:prstGeom prst="rect">
            <a:avLst/>
          </a:prstGeom>
          <a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87094" y="-1066800"/>
            <a:ext cx="3056906" cy="3048000"/>
          </a:xfrm>
          <a:prstGeom prst="rect">
            <a:avLst/>
          </a:prstGeom>
          <a:blipFill dpi="0" rotWithShape="1"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898" r="-3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8906" y="1981200"/>
            <a:ext cx="3048000" cy="2910008"/>
          </a:xfrm>
          <a:prstGeom prst="rect">
            <a:avLst/>
          </a:prstGeom>
          <a:blipFill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039094" y="1981200"/>
            <a:ext cx="3048000" cy="2910008"/>
          </a:xfrm>
          <a:prstGeom prst="rect">
            <a:avLst/>
          </a:prstGeom>
          <a:blipFill dpi="0" rotWithShape="1"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799" r="-137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7094" y="1981200"/>
            <a:ext cx="3056906" cy="2910008"/>
          </a:xfrm>
          <a:prstGeom prst="rect">
            <a:avLst/>
          </a:prstGeom>
          <a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6316" r="-163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0" y="4892198"/>
            <a:ext cx="3048000" cy="2910008"/>
          </a:xfrm>
          <a:prstGeom prst="rect">
            <a:avLst/>
          </a:prstGeom>
          <a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5715" r="-15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48000" y="4892198"/>
            <a:ext cx="3048000" cy="2910008"/>
          </a:xfrm>
          <a:prstGeom prst="rect">
            <a:avLst/>
          </a:prstGeom>
          <a:blipFill dpi="0" rotWithShape="1"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8572" r="-185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96000" y="4892198"/>
            <a:ext cx="3056906" cy="2910008"/>
          </a:xfrm>
          <a:prstGeom prst="rect">
            <a:avLst/>
          </a:prstGeom>
          <a:blipFill>
            <a:blip r:embed="rId1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578" r="-175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582378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Infrastructure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43" name="Rectangle 42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</p:spTree>
    <p:extLst>
      <p:ext uri="{BB962C8B-B14F-4D97-AF65-F5344CB8AC3E}">
        <p14:creationId xmlns:p14="http://schemas.microsoft.com/office/powerpoint/2010/main" val="11060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1" ac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ac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ac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ac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ac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ac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ac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ac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" ac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66" y="0"/>
            <a:ext cx="9678199" cy="9318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951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82378" y="5951329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Infrastructure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6376" y="2337694"/>
            <a:ext cx="5883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Ideally positioned between </a:t>
            </a:r>
            <a:r>
              <a:rPr lang="en-GB" sz="2400" b="1" dirty="0">
                <a:solidFill>
                  <a:schemeClr val="bg1"/>
                </a:solidFill>
              </a:rPr>
              <a:t>East and West</a:t>
            </a:r>
            <a:r>
              <a:rPr lang="en-GB" sz="2400" dirty="0">
                <a:solidFill>
                  <a:schemeClr val="bg1"/>
                </a:solidFill>
              </a:rPr>
              <a:t>, Dubai offers world-class </a:t>
            </a:r>
            <a:r>
              <a:rPr lang="en-GB" sz="2400" b="1" dirty="0">
                <a:solidFill>
                  <a:schemeClr val="bg1"/>
                </a:solidFill>
              </a:rPr>
              <a:t>infrastructure</a:t>
            </a:r>
            <a:r>
              <a:rPr lang="en-GB" sz="2400" dirty="0">
                <a:solidFill>
                  <a:schemeClr val="bg1"/>
                </a:solidFill>
              </a:rPr>
              <a:t> and </a:t>
            </a:r>
            <a:r>
              <a:rPr lang="en-GB" sz="2400" b="1" dirty="0">
                <a:solidFill>
                  <a:schemeClr val="bg1"/>
                </a:solidFill>
              </a:rPr>
              <a:t>transportation</a:t>
            </a:r>
            <a:r>
              <a:rPr lang="en-GB" sz="2400" dirty="0">
                <a:solidFill>
                  <a:schemeClr val="bg1"/>
                </a:solidFill>
              </a:rPr>
              <a:t> links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66" y="0"/>
            <a:ext cx="9678199" cy="9318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334793"/>
            <a:ext cx="7355020" cy="1202695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05098" y="4337159"/>
            <a:ext cx="71389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Dubai International airport: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Serving </a:t>
            </a:r>
            <a:r>
              <a:rPr lang="en-GB" b="1" dirty="0">
                <a:solidFill>
                  <a:schemeClr val="bg1"/>
                </a:solidFill>
              </a:rPr>
              <a:t>140</a:t>
            </a:r>
            <a:r>
              <a:rPr lang="en-GB" dirty="0">
                <a:solidFill>
                  <a:schemeClr val="bg1"/>
                </a:solidFill>
              </a:rPr>
              <a:t> airlines flying to over </a:t>
            </a:r>
            <a:r>
              <a:rPr lang="en-GB" b="1" dirty="0">
                <a:solidFill>
                  <a:schemeClr val="bg1"/>
                </a:solidFill>
              </a:rPr>
              <a:t>260</a:t>
            </a:r>
            <a:r>
              <a:rPr lang="en-GB" dirty="0">
                <a:solidFill>
                  <a:schemeClr val="bg1"/>
                </a:solidFill>
              </a:rPr>
              <a:t> destinations across </a:t>
            </a:r>
            <a:r>
              <a:rPr lang="en-GB" b="1" dirty="0">
                <a:solidFill>
                  <a:schemeClr val="bg1"/>
                </a:solidFill>
              </a:rPr>
              <a:t>6</a:t>
            </a:r>
            <a:r>
              <a:rPr lang="en-GB" dirty="0">
                <a:solidFill>
                  <a:schemeClr val="bg1"/>
                </a:solidFill>
              </a:rPr>
              <a:t> continents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World’s busiest airport for international passengers – 70 million in 2014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8183" y="4334793"/>
            <a:ext cx="1932872" cy="648583"/>
            <a:chOff x="-258183" y="4563413"/>
            <a:chExt cx="1932872" cy="648583"/>
          </a:xfrm>
        </p:grpSpPr>
        <p:sp>
          <p:nvSpPr>
            <p:cNvPr id="31" name="TextBox 30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79" y="4643422"/>
              <a:ext cx="506964" cy="496328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Destination Offering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2378" y="5951329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Infrastructure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42276E-7 L -0.00781 -0.28585 " pathEditMode="relative" rAng="0" ptsTypes="AA">
                                          <p:cBhvr>
                                            <p:cTn id="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9" y="-14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42276E-7 L -0.00781 -0.28585 " pathEditMode="relative" rAng="0" ptsTypes="AA">
                                          <p:cBhvr>
                                            <p:cTn id="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9" y="-14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/>
        </p:bldLst>
      </p:timing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" y="-504066"/>
            <a:ext cx="11795030" cy="73620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138791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Al </a:t>
            </a:r>
            <a:r>
              <a:rPr lang="en-GB" dirty="0" err="1" smtClean="0">
                <a:solidFill>
                  <a:prstClr val="white"/>
                </a:solidFill>
              </a:rPr>
              <a:t>Maktoum</a:t>
            </a:r>
            <a:r>
              <a:rPr lang="en-GB" dirty="0" smtClean="0">
                <a:solidFill>
                  <a:prstClr val="white"/>
                </a:solidFill>
              </a:rPr>
              <a:t> International Airport at Dubai World Central:</a:t>
            </a:r>
          </a:p>
          <a:p>
            <a:r>
              <a:rPr lang="en-GB" dirty="0" smtClean="0">
                <a:solidFill>
                  <a:prstClr val="white"/>
                </a:solidFill>
              </a:rPr>
              <a:t>Phase one opened in October 2013</a:t>
            </a:r>
          </a:p>
          <a:p>
            <a:r>
              <a:rPr lang="en-GB" dirty="0" smtClean="0">
                <a:solidFill>
                  <a:prstClr val="white"/>
                </a:solidFill>
              </a:rPr>
              <a:t>Passenger terminal capacity to expand to </a:t>
            </a:r>
            <a:r>
              <a:rPr lang="en-GB" b="1" dirty="0" smtClean="0">
                <a:solidFill>
                  <a:prstClr val="white"/>
                </a:solidFill>
              </a:rPr>
              <a:t>26 million </a:t>
            </a:r>
            <a:r>
              <a:rPr lang="en-GB" dirty="0" smtClean="0">
                <a:solidFill>
                  <a:prstClr val="white"/>
                </a:solidFill>
              </a:rPr>
              <a:t>per year by 2017</a:t>
            </a:r>
          </a:p>
          <a:p>
            <a:r>
              <a:rPr lang="en-GB" dirty="0" smtClean="0">
                <a:solidFill>
                  <a:prstClr val="white"/>
                </a:solidFill>
              </a:rPr>
              <a:t>Ultimate capacity of </a:t>
            </a:r>
            <a:r>
              <a:rPr lang="en-GB" b="1" dirty="0" smtClean="0">
                <a:solidFill>
                  <a:prstClr val="white"/>
                </a:solidFill>
              </a:rPr>
              <a:t>200 million </a:t>
            </a:r>
            <a:r>
              <a:rPr lang="en-GB" dirty="0" smtClean="0">
                <a:solidFill>
                  <a:prstClr val="white"/>
                </a:solidFill>
              </a:rPr>
              <a:t>on completion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27" name="TextBox 26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79" y="4643422"/>
              <a:ext cx="506964" cy="496328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82378" y="5951329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Infrastructure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466" y="-1542182"/>
            <a:ext cx="12688042" cy="84256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64858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Jebel Ali Port – largest manmade port in the world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27" name="TextBox 26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79" y="4643422"/>
              <a:ext cx="506964" cy="496328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2378" y="5951329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Infrastructure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83" y="-1265736"/>
            <a:ext cx="12208552" cy="8123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138791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Dubai Cruise Terminal – largest cruise facility in the </a:t>
            </a:r>
            <a:r>
              <a:rPr lang="en-GB" dirty="0" smtClean="0">
                <a:solidFill>
                  <a:prstClr val="white"/>
                </a:solidFill>
              </a:rPr>
              <a:t>ME</a:t>
            </a:r>
          </a:p>
          <a:p>
            <a:r>
              <a:rPr lang="en-GB" dirty="0" smtClean="0">
                <a:solidFill>
                  <a:prstClr val="white"/>
                </a:solidFill>
              </a:rPr>
              <a:t>Terminal 3 opened Dec 2014 – world’s largest dedicated cruise terminal</a:t>
            </a:r>
          </a:p>
          <a:p>
            <a:r>
              <a:rPr lang="en-GB" dirty="0" smtClean="0">
                <a:solidFill>
                  <a:prstClr val="white"/>
                </a:solidFill>
              </a:rPr>
              <a:t>Home port to Costa Cruises, MSC, Aida and TUI, with Royal Caribbean International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returning </a:t>
            </a:r>
            <a:r>
              <a:rPr lang="en-US" dirty="0" smtClean="0">
                <a:solidFill>
                  <a:prstClr val="white"/>
                </a:solidFill>
              </a:rPr>
              <a:t>for </a:t>
            </a:r>
            <a:r>
              <a:rPr lang="en-US" dirty="0">
                <a:solidFill>
                  <a:prstClr val="white"/>
                </a:solidFill>
              </a:rPr>
              <a:t>2015-16 </a:t>
            </a:r>
            <a:r>
              <a:rPr lang="en-US" dirty="0" smtClean="0">
                <a:solidFill>
                  <a:prstClr val="white"/>
                </a:solidFill>
              </a:rPr>
              <a:t>season</a:t>
            </a:r>
            <a:endParaRPr lang="en-GB" dirty="0" smtClean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27" name="TextBox 26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79" y="4643422"/>
              <a:ext cx="506964" cy="496328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82378" y="5951329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Infrastructure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6385"/>
            <a:ext cx="11952514" cy="89643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64858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Dubai Metro – world’s largest driverless network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27" name="TextBox 26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79" y="4643422"/>
              <a:ext cx="506964" cy="496328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82378" y="5951329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Infrastructure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553" y="-1552095"/>
            <a:ext cx="12668215" cy="84454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88980" y="4563413"/>
            <a:ext cx="7355020" cy="138791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>
              <a:lnSpc>
                <a:spcPct val="150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05098" y="4692779"/>
            <a:ext cx="7138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SMART City: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Integrated NOC cards, </a:t>
            </a:r>
            <a:r>
              <a:rPr lang="en-GB" dirty="0" err="1">
                <a:solidFill>
                  <a:schemeClr val="bg1"/>
                </a:solidFill>
              </a:rPr>
              <a:t>mPay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Makani</a:t>
            </a:r>
            <a:r>
              <a:rPr lang="en-GB" dirty="0">
                <a:solidFill>
                  <a:schemeClr val="bg1"/>
                </a:solidFill>
              </a:rPr>
              <a:t> address system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Free Wi-Fi on Dubai Metro and via ‘Smart Palm’ stations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e-Ticketing, e-Permits &amp; e-Gates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258183" y="4563413"/>
            <a:ext cx="1932872" cy="648583"/>
            <a:chOff x="-258183" y="4563413"/>
            <a:chExt cx="1932872" cy="648583"/>
          </a:xfrm>
        </p:grpSpPr>
        <p:sp>
          <p:nvSpPr>
            <p:cNvPr id="27" name="TextBox 26"/>
            <p:cNvSpPr txBox="1"/>
            <p:nvPr/>
          </p:nvSpPr>
          <p:spPr>
            <a:xfrm>
              <a:off x="-258183" y="4563413"/>
              <a:ext cx="1932872" cy="648583"/>
            </a:xfrm>
            <a:prstGeom prst="rect">
              <a:avLst/>
            </a:prstGeom>
            <a:solidFill>
              <a:srgbClr val="3C98FB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79" y="4643422"/>
              <a:ext cx="506964" cy="496328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82378" y="5951329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Infrastructure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3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4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5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6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hlinkClick r:id="rId7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8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0894"/>
            <a:ext cx="9144000" cy="786889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5894340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41" y="600155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6858000" y="5870640"/>
            <a:ext cx="2286000" cy="687087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62643" y="5268657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Dubai </a:t>
            </a:r>
            <a:r>
              <a:rPr lang="en-US" dirty="0">
                <a:solidFill>
                  <a:schemeClr val="bg1"/>
                </a:solidFill>
              </a:rPr>
              <a:t>1950</a:t>
            </a:r>
          </a:p>
        </p:txBody>
      </p:sp>
    </p:spTree>
    <p:extLst>
      <p:ext uri="{BB962C8B-B14F-4D97-AF65-F5344CB8AC3E}">
        <p14:creationId xmlns:p14="http://schemas.microsoft.com/office/powerpoint/2010/main" val="15155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966" y="-1"/>
            <a:ext cx="9678199" cy="71421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88000" y="720000"/>
            <a:ext cx="6743059" cy="2213890"/>
            <a:chOff x="1231125" y="673625"/>
            <a:chExt cx="6743059" cy="2213890"/>
          </a:xfrm>
        </p:grpSpPr>
        <p:sp>
          <p:nvSpPr>
            <p:cNvPr id="24" name="Rounded Rectangle 23"/>
            <p:cNvSpPr/>
            <p:nvPr/>
          </p:nvSpPr>
          <p:spPr>
            <a:xfrm>
              <a:off x="1481559" y="1345374"/>
              <a:ext cx="6492625" cy="870392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23208" y="1611293"/>
              <a:ext cx="3699395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>
                  <a:solidFill>
                    <a:prstClr val="black"/>
                  </a:solidFill>
                </a:rPr>
                <a:t>Dubai </a:t>
              </a:r>
              <a:r>
                <a:rPr lang="en-GB" sz="1600" dirty="0" smtClean="0">
                  <a:solidFill>
                    <a:prstClr val="black"/>
                  </a:solidFill>
                </a:rPr>
                <a:t>Tram </a:t>
              </a:r>
              <a:r>
                <a:rPr lang="en-GB" sz="1600" i="1" dirty="0" smtClean="0">
                  <a:solidFill>
                    <a:prstClr val="black"/>
                  </a:solidFill>
                </a:rPr>
                <a:t>(Nov 2014)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231125" y="673625"/>
              <a:ext cx="2137108" cy="2213890"/>
            </a:xfrm>
            <a:prstGeom prst="roundRect">
              <a:avLst/>
            </a:prstGeom>
            <a:blipFill>
              <a:blip r:embed="rId4"/>
              <a:srcRect/>
              <a:stretch>
                <a:fillRect l="-56280" t="-1141" r="-16944" b="-1619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88000" y="3096000"/>
            <a:ext cx="6743059" cy="2213890"/>
            <a:chOff x="1238745" y="3104309"/>
            <a:chExt cx="6743059" cy="2213890"/>
          </a:xfrm>
        </p:grpSpPr>
        <p:sp>
          <p:nvSpPr>
            <p:cNvPr id="27" name="Rounded Rectangle 26"/>
            <p:cNvSpPr/>
            <p:nvPr/>
          </p:nvSpPr>
          <p:spPr>
            <a:xfrm>
              <a:off x="1489179" y="3776058"/>
              <a:ext cx="6492625" cy="870392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anchor="ctr">
              <a:noAutofit/>
            </a:bodyPr>
            <a:lstStyle/>
            <a:p>
              <a:pPr marL="1201738"/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30828" y="4041977"/>
              <a:ext cx="3699395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1600" dirty="0" smtClean="0">
                  <a:solidFill>
                    <a:prstClr val="black"/>
                  </a:solidFill>
                </a:rPr>
                <a:t>Dubai Trolley </a:t>
              </a:r>
              <a:r>
                <a:rPr lang="en-GB" sz="1600" i="1" dirty="0" smtClean="0">
                  <a:solidFill>
                    <a:prstClr val="black"/>
                  </a:solidFill>
                </a:rPr>
                <a:t>(Apr 2015)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238745" y="3104309"/>
              <a:ext cx="2137108" cy="2213890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 t="-75000" b="-5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6869480" y="5952565"/>
            <a:ext cx="2283427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Destination Offering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87658" y="5952565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</a:t>
            </a:r>
            <a:r>
              <a:rPr lang="en-US" dirty="0" smtClean="0">
                <a:solidFill>
                  <a:schemeClr val="bg1"/>
                </a:solidFill>
              </a:rPr>
              <a:t>Additions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952565"/>
            <a:ext cx="9144000" cy="663388"/>
            <a:chOff x="0" y="5952565"/>
            <a:chExt cx="9144000" cy="663388"/>
          </a:xfrm>
        </p:grpSpPr>
        <p:sp>
          <p:nvSpPr>
            <p:cNvPr id="6" name="Rectangle 5"/>
            <p:cNvSpPr/>
            <p:nvPr/>
          </p:nvSpPr>
          <p:spPr>
            <a:xfrm>
              <a:off x="0" y="5952565"/>
              <a:ext cx="9144000" cy="663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20" y="6073636"/>
              <a:ext cx="1023880" cy="44895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Dubai Flowmotion Film mp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4765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/>
          <p:nvPr/>
        </p:nvCxnSpPr>
        <p:spPr>
          <a:xfrm>
            <a:off x="914400" y="4343400"/>
            <a:ext cx="7315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 hidden="1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026" y="1751027"/>
            <a:ext cx="6787948" cy="3355946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914400" y="4343400"/>
            <a:ext cx="7315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734445" y="4643735"/>
            <a:ext cx="167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AB0587"/>
                </a:solidFill>
              </a:rPr>
              <a:t>THANK YOU</a:t>
            </a:r>
            <a:endParaRPr lang="en-US" sz="2400" dirty="0">
              <a:solidFill>
                <a:srgbClr val="AB0587"/>
              </a:solidFill>
            </a:endParaRPr>
          </a:p>
        </p:txBody>
      </p:sp>
      <p:sp>
        <p:nvSpPr>
          <p:cNvPr id="2" name="Rectangle 1" hidden="1">
            <a:hlinkClick r:id="rId3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7.40741E-7 L 0 -0.0842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-0.04282 L 0 -3.33333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285" y="-143384"/>
            <a:ext cx="10854860" cy="700138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25329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4419600"/>
            <a:ext cx="9144000" cy="966515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1971      1978      1985      1990      1993       1996       1997       1999      2001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8600" y="4718191"/>
            <a:ext cx="19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Rashid Port </a:t>
            </a:r>
            <a:r>
              <a:rPr lang="en-US" dirty="0" smtClean="0">
                <a:solidFill>
                  <a:schemeClr val="bg1"/>
                </a:solidFill>
              </a:rPr>
              <a:t>opens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1319821" y="5484215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7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8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9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hlinkClick r:id="rId10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11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12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66906" y="5951330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-0.1199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8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2" grpId="0" animBg="1"/>
      <p:bldP spid="39" grpId="0" animBg="1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54"/>
            <a:ext cx="9144000" cy="785878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459501"/>
            <a:ext cx="9144000" cy="407898"/>
          </a:xfrm>
          <a:prstGeom prst="rect">
            <a:avLst/>
          </a:pr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284267" y="5459502"/>
            <a:ext cx="699600" cy="407898"/>
          </a:xfrm>
          <a:prstGeom prst="rect">
            <a:avLst/>
          </a:prstGeom>
          <a:solidFill>
            <a:srgbClr val="AB0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4419600"/>
            <a:ext cx="9144000" cy="966515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28600" y="4718191"/>
            <a:ext cx="3279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Dubai World Trade Centre </a:t>
            </a:r>
            <a:r>
              <a:rPr lang="en-US" dirty="0" smtClean="0">
                <a:solidFill>
                  <a:schemeClr val="bg1"/>
                </a:solidFill>
              </a:rPr>
              <a:t>opens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952565"/>
            <a:ext cx="9152906" cy="6633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0" y="6073636"/>
            <a:ext cx="1023880" cy="448956"/>
          </a:xfrm>
          <a:prstGeom prst="rect">
            <a:avLst/>
          </a:prstGeom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297371" y="5453769"/>
            <a:ext cx="859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1971      </a:t>
            </a:r>
            <a:r>
              <a:rPr lang="en-US" sz="2200" dirty="0" smtClean="0">
                <a:solidFill>
                  <a:schemeClr val="bg1"/>
                </a:solidFill>
              </a:rPr>
              <a:t>1979      </a:t>
            </a:r>
            <a:r>
              <a:rPr lang="en-US" sz="2200" dirty="0" smtClean="0">
                <a:solidFill>
                  <a:schemeClr val="bg1"/>
                </a:solidFill>
              </a:rPr>
              <a:t>1985      1990      1993       1996       1997       1999      2001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4" name="Rectangle 63">
            <a:hlinkClick r:id="rId5" action="ppaction://hlinksldjump"/>
          </p:cNvPr>
          <p:cNvSpPr/>
          <p:nvPr/>
        </p:nvSpPr>
        <p:spPr>
          <a:xfrm>
            <a:off x="2249224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6" action="ppaction://hlinksldjump"/>
          </p:cNvPr>
          <p:cNvSpPr/>
          <p:nvPr/>
        </p:nvSpPr>
        <p:spPr>
          <a:xfrm>
            <a:off x="3188339" y="546772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hlinkClick r:id="rId7" action="ppaction://hlinksldjump"/>
          </p:cNvPr>
          <p:cNvSpPr/>
          <p:nvPr/>
        </p:nvSpPr>
        <p:spPr>
          <a:xfrm>
            <a:off x="4115097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8" action="ppaction://hlinksldjump"/>
          </p:cNvPr>
          <p:cNvSpPr/>
          <p:nvPr/>
        </p:nvSpPr>
        <p:spPr>
          <a:xfrm>
            <a:off x="5122855" y="5458314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hlinkClick r:id="rId9" action="ppaction://hlinksldjump"/>
          </p:cNvPr>
          <p:cNvSpPr/>
          <p:nvPr/>
        </p:nvSpPr>
        <p:spPr>
          <a:xfrm>
            <a:off x="6123753" y="5445956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10" action="ppaction://hlinksldjump"/>
          </p:cNvPr>
          <p:cNvSpPr/>
          <p:nvPr/>
        </p:nvSpPr>
        <p:spPr>
          <a:xfrm>
            <a:off x="7138145" y="5458313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hlinkClick r:id="rId11" action="ppaction://hlinksldjump"/>
          </p:cNvPr>
          <p:cNvSpPr/>
          <p:nvPr/>
        </p:nvSpPr>
        <p:spPr>
          <a:xfrm>
            <a:off x="318239" y="5459501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12" action="ppaction://hlinksldjump"/>
          </p:cNvPr>
          <p:cNvSpPr/>
          <p:nvPr/>
        </p:nvSpPr>
        <p:spPr>
          <a:xfrm>
            <a:off x="8088202" y="5468769"/>
            <a:ext cx="694333" cy="41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90501" y="5951330"/>
            <a:ext cx="2286000" cy="664623"/>
          </a:xfrm>
          <a:prstGeom prst="rect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866906" y="5953357"/>
            <a:ext cx="2286000" cy="663388"/>
          </a:xfrm>
          <a:prstGeom prst="rect">
            <a:avLst/>
          </a:prstGeom>
          <a:gradFill>
            <a:gsLst>
              <a:gs pos="0">
                <a:srgbClr val="AB0587"/>
              </a:gs>
              <a:gs pos="100000">
                <a:srgbClr val="8A046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55771E-6 L 0 -0.094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3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l="-2244" r="-34172"/>
          </a:stretch>
        </a:blipFill>
        <a:ln>
          <a:solidFill>
            <a:schemeClr val="bg1"/>
          </a:solidFill>
        </a:ln>
      </a:spPr>
      <a:bodyPr rtlCol="0" anchor="ctr"/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l="-2244" r="-34172"/>
          </a:stretch>
        </a:blipFill>
        <a:ln>
          <a:solidFill>
            <a:schemeClr val="bg1"/>
          </a:solidFill>
        </a:ln>
      </a:spPr>
      <a:bodyPr rtlCol="0" anchor="ctr"/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l="-2244" r="-34172"/>
          </a:stretch>
        </a:blipFill>
        <a:ln>
          <a:solidFill>
            <a:schemeClr val="bg1"/>
          </a:solidFill>
        </a:ln>
      </a:spPr>
      <a:bodyPr rtlCol="0" anchor="ctr"/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16591</TotalTime>
  <Words>1502</Words>
  <Application>Microsoft Office PowerPoint</Application>
  <PresentationFormat>On-screen Show (4:3)</PresentationFormat>
  <Paragraphs>543</Paragraphs>
  <Slides>73</Slides>
  <Notes>0</Notes>
  <HiddenSlides>37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SimSun</vt:lpstr>
      <vt:lpstr>Arial</vt:lpstr>
      <vt:lpstr>Calibri</vt:lpstr>
      <vt:lpstr>Georgia</vt:lpstr>
      <vt:lpstr>Tahoma</vt:lpstr>
      <vt:lpstr>Office Theme</vt:lpstr>
      <vt:lpstr>1_Office Theme</vt:lpstr>
      <vt:lpstr>2_Office Theme</vt:lpstr>
      <vt:lpstr>17_Office Theme</vt:lpstr>
      <vt:lpstr>20_Office Theme</vt:lpstr>
      <vt:lpstr>22_Office Theme</vt:lpstr>
      <vt:lpstr>23_Office Theme</vt:lpstr>
      <vt:lpstr>24_Office Theme</vt:lpstr>
      <vt:lpstr>25_Office Theme</vt:lpstr>
      <vt:lpstr>26_Office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</dc:creator>
  <cp:lastModifiedBy>Khadija Turki</cp:lastModifiedBy>
  <cp:revision>611</cp:revision>
  <dcterms:created xsi:type="dcterms:W3CDTF">2014-11-02T06:56:24Z</dcterms:created>
  <dcterms:modified xsi:type="dcterms:W3CDTF">2017-05-16T13:39:47Z</dcterms:modified>
</cp:coreProperties>
</file>